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2" r:id="rId4"/>
  </p:sldMasterIdLst>
  <p:notesMasterIdLst>
    <p:notesMasterId r:id="rId21"/>
  </p:notesMasterIdLst>
  <p:sldIdLst>
    <p:sldId id="256" r:id="rId5"/>
    <p:sldId id="257" r:id="rId6"/>
    <p:sldId id="79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8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Patients Reached</c:v>
                </c:pt>
              </c:strCache>
            </c:strRef>
          </c:tx>
          <c:spPr>
            <a:solidFill>
              <a:srgbClr val="000000"/>
            </a:solidFill>
            <a:effectLst/>
          </c:spPr>
          <c:invertIfNegative val="0"/>
          <c:dPt>
            <c:idx val="0"/>
            <c:invertIfNegative val="0"/>
            <c:bubble3D val="0"/>
            <c:extLst>
              <c:ext xmlns:c16="http://schemas.microsoft.com/office/drawing/2014/chart" uri="{C3380CC4-5D6E-409C-BE32-E72D297353CC}">
                <c16:uniqueId val="{00000001-9A9D-46D0-8877-0E734D9A9F08}"/>
              </c:ext>
            </c:extLst>
          </c:dPt>
          <c:dPt>
            <c:idx val="1"/>
            <c:invertIfNegative val="0"/>
            <c:bubble3D val="0"/>
            <c:extLst>
              <c:ext xmlns:c16="http://schemas.microsoft.com/office/drawing/2014/chart" uri="{C3380CC4-5D6E-409C-BE32-E72D297353CC}">
                <c16:uniqueId val="{00000003-9A9D-46D0-8877-0E734D9A9F08}"/>
              </c:ext>
            </c:extLst>
          </c:dPt>
          <c:dPt>
            <c:idx val="2"/>
            <c:invertIfNegative val="0"/>
            <c:bubble3D val="0"/>
            <c:spPr>
              <a:solidFill>
                <a:srgbClr val="A6CE39"/>
              </a:solidFill>
              <a:effectLst/>
            </c:spPr>
            <c:extLst>
              <c:ext xmlns:c16="http://schemas.microsoft.com/office/drawing/2014/chart" uri="{C3380CC4-5D6E-409C-BE32-E72D297353CC}">
                <c16:uniqueId val="{00000005-9A9D-46D0-8877-0E734D9A9F08}"/>
              </c:ext>
            </c:extLst>
          </c:dPt>
          <c:dPt>
            <c:idx val="3"/>
            <c:invertIfNegative val="0"/>
            <c:bubble3D val="0"/>
            <c:extLst>
              <c:ext xmlns:c16="http://schemas.microsoft.com/office/drawing/2014/chart" uri="{C3380CC4-5D6E-409C-BE32-E72D297353CC}">
                <c16:uniqueId val="{00000007-9A9D-46D0-8877-0E734D9A9F08}"/>
              </c:ext>
            </c:extLst>
          </c:dPt>
          <c:dPt>
            <c:idx val="4"/>
            <c:invertIfNegative val="0"/>
            <c:bubble3D val="0"/>
            <c:extLst>
              <c:ext xmlns:c16="http://schemas.microsoft.com/office/drawing/2014/chart" uri="{C3380CC4-5D6E-409C-BE32-E72D297353CC}">
                <c16:uniqueId val="{00000009-9A9D-46D0-8877-0E734D9A9F08}"/>
              </c:ext>
            </c:extLst>
          </c:dPt>
          <c:dLbls>
            <c:numFmt formatCode="#,##0" sourceLinked="0"/>
            <c:spPr>
              <a:noFill/>
              <a:ln>
                <a:noFill/>
              </a:ln>
              <a:effectLst/>
            </c:spPr>
            <c:txPr>
              <a:bodyPr/>
              <a:lstStyle/>
              <a:p>
                <a:pPr>
                  <a:defRPr sz="1200" b="0" i="0" u="none" strike="noStrike">
                    <a:solidFill>
                      <a:srgbClr val="00000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Denton</c:v>
                </c:pt>
                <c:pt idx="1">
                  <c:v>Cambridge</c:v>
                </c:pt>
                <c:pt idx="2">
                  <c:v>Balt. City</c:v>
                </c:pt>
                <c:pt idx="3">
                  <c:v>Chestertown</c:v>
                </c:pt>
                <c:pt idx="4">
                  <c:v>Easton</c:v>
                </c:pt>
              </c:strCache>
            </c:strRef>
          </c:cat>
          <c:val>
            <c:numRef>
              <c:f>Sheet1!$B$2:$B$6</c:f>
              <c:numCache>
                <c:formatCode>General</c:formatCode>
                <c:ptCount val="5"/>
                <c:pt idx="0">
                  <c:v>40</c:v>
                </c:pt>
                <c:pt idx="1">
                  <c:v>70</c:v>
                </c:pt>
                <c:pt idx="2">
                  <c:v>96</c:v>
                </c:pt>
                <c:pt idx="3">
                  <c:v>23</c:v>
                </c:pt>
                <c:pt idx="4">
                  <c:v>50</c:v>
                </c:pt>
              </c:numCache>
            </c:numRef>
          </c:val>
          <c:extLst>
            <c:ext xmlns:c16="http://schemas.microsoft.com/office/drawing/2014/chart" uri="{C3380CC4-5D6E-409C-BE32-E72D297353CC}">
              <c16:uniqueId val="{0000000A-9A9D-46D0-8877-0E734D9A9F0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605C5F-2A28-4668-AAAC-303BC0EBBE30}"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8B193-A51D-4633-BFD9-915DB3CAF54E}" type="slidenum">
              <a:rPr lang="en-US" smtClean="0"/>
              <a:t>‹#›</a:t>
            </a:fld>
            <a:endParaRPr lang="en-US"/>
          </a:p>
        </p:txBody>
      </p:sp>
    </p:spTree>
    <p:extLst>
      <p:ext uri="{BB962C8B-B14F-4D97-AF65-F5344CB8AC3E}">
        <p14:creationId xmlns:p14="http://schemas.microsoft.com/office/powerpoint/2010/main" val="418600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0320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25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1463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7744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5919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4309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1531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7900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9816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5743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670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5119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3530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421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9338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30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2114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331580"/>
      </p:ext>
    </p:extLst>
  </p:cSld>
  <p:clrMap bg1="lt1" tx1="dk1" bg2="lt2" tx2="dk2" accent1="accent1" accent2="accent2" accent3="accent3" accent4="accent4" accent5="accent5" accent6="accent6" hlink="hlink" folHlink="folHlink"/>
  <p:sldLayoutIdLst>
    <p:sldLayoutId id="2147483683"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alphaModFix amt="45000"/>
          </a:blip>
          <a:srcRect/>
          <a:stretch/>
        </p:blipFill>
        <p:spPr>
          <a:xfrm>
            <a:off x="6096030" y="0"/>
            <a:ext cx="6096030" cy="6858000"/>
          </a:xfrm>
          <a:prstGeom prst="rect">
            <a:avLst/>
          </a:prstGeom>
        </p:spPr>
      </p:pic>
      <p:sp>
        <p:nvSpPr>
          <p:cNvPr id="4" name="Shape 1"/>
          <p:cNvSpPr/>
          <p:nvPr/>
        </p:nvSpPr>
        <p:spPr>
          <a:xfrm>
            <a:off x="5608290" y="0"/>
            <a:ext cx="6583680" cy="6858000"/>
          </a:xfrm>
          <a:prstGeom prst="rect">
            <a:avLst/>
          </a:prstGeom>
          <a:solidFill>
            <a:srgbClr val="000000">
              <a:alpha val="60000"/>
            </a:srgbClr>
          </a:solidFill>
          <a:ln w="12700">
            <a:solidFill>
              <a:srgbClr val="000000">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609630" y="670530"/>
            <a:ext cx="6339810" cy="280419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100" normalizeH="0" baseline="0" noProof="0" dirty="0">
                <a:ln>
                  <a:noFill/>
                </a:ln>
                <a:solidFill>
                  <a:srgbClr val="FFFFFF"/>
                </a:solidFill>
                <a:effectLst/>
                <a:uLnTx/>
                <a:uFillTx/>
                <a:latin typeface="Calibri" pitchFamily="34" charset="0"/>
                <a:ea typeface="Calibri" pitchFamily="34" charset="-122"/>
                <a:cs typeface="Calibri" pitchFamily="34" charset="-120"/>
              </a:rPr>
              <a:t>COMMUNITY-ENGAGED</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100" normalizeH="0" baseline="0" noProof="0" dirty="0">
                <a:ln>
                  <a:noFill/>
                </a:ln>
                <a:solidFill>
                  <a:srgbClr val="FFFFFF"/>
                </a:solidFill>
                <a:effectLst/>
                <a:uLnTx/>
                <a:uFillTx/>
                <a:latin typeface="Calibri" pitchFamily="34" charset="0"/>
                <a:ea typeface="Calibri" pitchFamily="34" charset="-122"/>
                <a:cs typeface="Calibri" pitchFamily="34" charset="-120"/>
              </a:rPr>
              <a:t>TRANSPLANT EDUCATION</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100" normalizeH="0" baseline="0" noProof="0" dirty="0">
                <a:ln>
                  <a:noFill/>
                </a:ln>
                <a:solidFill>
                  <a:srgbClr val="FFFFFF"/>
                </a:solidFill>
                <a:effectLst/>
                <a:uLnTx/>
                <a:uFillTx/>
                <a:latin typeface="Calibri" pitchFamily="34" charset="0"/>
                <a:ea typeface="Calibri" pitchFamily="34" charset="-122"/>
                <a:cs typeface="Calibri" pitchFamily="34" charset="-120"/>
              </a:rPr>
              <a:t>IN DIALYSIS CENTERS</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609630" y="3535710"/>
            <a:ext cx="633981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0" b="0" i="1"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A Model for Reducing Transplant Barriers</a:t>
            </a:r>
            <a:endParaRPr kumimoji="0" lang="en-US" sz="21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609630" y="4267230"/>
            <a:ext cx="2438430" cy="6099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p:cNvSpPr/>
          <p:nvPr/>
        </p:nvSpPr>
        <p:spPr>
          <a:xfrm>
            <a:off x="609630" y="4450110"/>
            <a:ext cx="6783208" cy="121917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Ieesha Johnson, MS</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Executive Director, The Decision Project</a:t>
            </a:r>
            <a:r>
              <a:rPr kumimoji="0" lang="en-US" sz="1070" b="0" i="0" u="none" strike="noStrike" kern="1200" cap="none" spc="0" normalizeH="0" baseline="3000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Infinite Legacy</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1" descr="preencoded.png"/>
          <p:cNvPicPr>
            <a:picLocks noChangeAspect="1"/>
          </p:cNvPicPr>
          <p:nvPr/>
        </p:nvPicPr>
        <p:blipFill>
          <a:blip r:embed="rId4"/>
          <a:srcRect/>
          <a:stretch/>
        </p:blipFill>
        <p:spPr>
          <a:xfrm>
            <a:off x="4180965" y="6034995"/>
            <a:ext cx="1828800" cy="609630"/>
          </a:xfrm>
          <a:prstGeom prst="rect">
            <a:avLst/>
          </a:prstGeom>
        </p:spPr>
      </p:pic>
      <p:sp>
        <p:nvSpPr>
          <p:cNvPr id="10" name="Shape 6"/>
          <p:cNvSpPr/>
          <p:nvPr/>
        </p:nvSpPr>
        <p:spPr>
          <a:xfrm>
            <a:off x="0" y="6705570"/>
            <a:ext cx="12191970" cy="15243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753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365760"/>
            <a:ext cx="10972800" cy="79251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Patients Reached: July 2025 to Present</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09630" y="1097280"/>
            <a:ext cx="3047970" cy="6099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284470" y="1325880"/>
            <a:ext cx="5669280" cy="2212848"/>
          </a:xfrm>
          <a:prstGeom prst="roundRect">
            <a:avLst>
              <a:gd name="adj" fmla="val 4132"/>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467350" y="1417320"/>
            <a:ext cx="5303520" cy="9601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564</a:t>
            </a:r>
            <a:endParaRPr kumimoji="0" lang="en-US" sz="6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467350" y="2350008"/>
            <a:ext cx="530352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Total patients reached</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467350" y="2834640"/>
            <a:ext cx="530352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July 2025 to June 2026</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6238220" y="1325880"/>
            <a:ext cx="5669280" cy="2212848"/>
          </a:xfrm>
          <a:prstGeom prst="roundRect">
            <a:avLst>
              <a:gd name="adj" fmla="val 4132"/>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21100" y="1417320"/>
            <a:ext cx="5303520" cy="9601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285</a:t>
            </a:r>
            <a:endParaRPr kumimoji="0" lang="en-US" sz="6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6421100" y="2350008"/>
            <a:ext cx="530352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Patients reached in 2025</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6421100" y="2834640"/>
            <a:ext cx="530352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July through December 2025</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284470" y="3840480"/>
            <a:ext cx="5669280" cy="2212848"/>
          </a:xfrm>
          <a:prstGeom prst="roundRect">
            <a:avLst>
              <a:gd name="adj" fmla="val 4132"/>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467350" y="3931920"/>
            <a:ext cx="5303520" cy="9601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279</a:t>
            </a:r>
            <a:endParaRPr kumimoji="0" lang="en-US" sz="6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67350" y="4864608"/>
            <a:ext cx="530352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Patients reached in 2026</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467350" y="5349240"/>
            <a:ext cx="530352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January through June 2026</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6238220" y="3840480"/>
            <a:ext cx="5669280" cy="2212848"/>
          </a:xfrm>
          <a:prstGeom prst="roundRect">
            <a:avLst>
              <a:gd name="adj" fmla="val 4132"/>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6421100" y="3931920"/>
            <a:ext cx="5303520" cy="9601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4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24</a:t>
            </a:r>
            <a:endParaRPr kumimoji="0" lang="en-US" sz="6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6421100" y="4864608"/>
            <a:ext cx="530352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Total lobby days conducted</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6421100" y="5349240"/>
            <a:ext cx="530352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Across all 5 locations</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0" y="6705570"/>
            <a:ext cx="12191970" cy="15243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8792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2026 Lobby Days by Location</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Chart 0"/>
          <p:cNvGraphicFramePr/>
          <p:nvPr/>
        </p:nvGraphicFramePr>
        <p:xfrm>
          <a:off x="487650" y="1280160"/>
          <a:ext cx="7071330" cy="512064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7924830" y="1280160"/>
            <a:ext cx="3779490" cy="5120640"/>
          </a:xfrm>
          <a:prstGeom prst="roundRect">
            <a:avLst>
              <a:gd name="adj" fmla="val 2419"/>
            </a:avLst>
          </a:prstGeom>
          <a:solidFill>
            <a:srgbClr val="F9FAFB"/>
          </a:solidFill>
          <a:ln w="12700">
            <a:solidFill>
              <a:srgbClr val="E5E7E9"/>
            </a:solidFill>
            <a:prstDash val="solid"/>
          </a:ln>
          <a:effectLst>
            <a:outerShdw blurRad="76200" dist="254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8107710" y="1417320"/>
            <a:ext cx="341373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2026 YTD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8595360" y="1965960"/>
            <a:ext cx="2377440" cy="5486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8107710" y="2194560"/>
            <a:ext cx="3413730" cy="7772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279</a:t>
            </a:r>
            <a:endParaRPr kumimoji="0" lang="en-US" sz="5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8107710" y="2971800"/>
            <a:ext cx="341373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Patients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reached</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8107710" y="3566160"/>
            <a:ext cx="3413730" cy="7772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13</a:t>
            </a:r>
            <a:endParaRPr kumimoji="0" lang="en-US" sz="5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8107710" y="4343400"/>
            <a:ext cx="341373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Lobby days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conducted</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8107710" y="4937760"/>
            <a:ext cx="3413730" cy="7772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5</a:t>
            </a:r>
            <a:endParaRPr kumimoji="0" lang="en-US" sz="5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8107710" y="5715000"/>
            <a:ext cx="341373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Locations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served</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350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What We Hear</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396210" y="1341150"/>
            <a:ext cx="3535710" cy="3108960"/>
          </a:xfrm>
          <a:prstGeom prst="roundRect">
            <a:avLst>
              <a:gd name="adj" fmla="val 2353"/>
            </a:avLst>
          </a:prstGeom>
          <a:solidFill>
            <a:srgbClr val="F9FAFB"/>
          </a:solidFill>
          <a:ln w="12700">
            <a:solidFill>
              <a:srgbClr val="E5E7E9"/>
            </a:solidFill>
            <a:prstDash val="solid"/>
          </a:ln>
          <a:effectLst>
            <a:outerShdw blurRad="101600" dist="381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tretch>
            <a:fillRect/>
          </a:stretch>
        </p:blipFill>
        <p:spPr>
          <a:xfrm>
            <a:off x="579090" y="1490472"/>
            <a:ext cx="463326" cy="463326"/>
          </a:xfrm>
          <a:prstGeom prst="rect">
            <a:avLst/>
          </a:prstGeom>
        </p:spPr>
      </p:pic>
      <p:sp>
        <p:nvSpPr>
          <p:cNvPr id="7" name="Text 4"/>
          <p:cNvSpPr/>
          <p:nvPr/>
        </p:nvSpPr>
        <p:spPr>
          <a:xfrm>
            <a:off x="579090" y="2075688"/>
            <a:ext cx="3169950" cy="1527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1"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These conversations are giving me hope.</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579090" y="3639312"/>
            <a:ext cx="3169950" cy="4846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Dialysis Patient</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328130" y="1341150"/>
            <a:ext cx="3535710" cy="3108960"/>
          </a:xfrm>
          <a:prstGeom prst="roundRect">
            <a:avLst>
              <a:gd name="adj" fmla="val 2353"/>
            </a:avLst>
          </a:prstGeom>
          <a:solidFill>
            <a:srgbClr val="F9FAFB"/>
          </a:solidFill>
          <a:ln w="12700">
            <a:solidFill>
              <a:srgbClr val="E5E7E9"/>
            </a:solidFill>
            <a:prstDash val="solid"/>
          </a:ln>
          <a:effectLst>
            <a:outerShdw blurRad="101600" dist="381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1" descr="preencoded.png"/>
          <p:cNvPicPr>
            <a:picLocks noChangeAspect="1"/>
          </p:cNvPicPr>
          <p:nvPr/>
        </p:nvPicPr>
        <p:blipFill>
          <a:blip r:embed="rId3"/>
          <a:stretch>
            <a:fillRect/>
          </a:stretch>
        </p:blipFill>
        <p:spPr>
          <a:xfrm>
            <a:off x="4511010" y="1490472"/>
            <a:ext cx="463326" cy="463326"/>
          </a:xfrm>
          <a:prstGeom prst="rect">
            <a:avLst/>
          </a:prstGeom>
        </p:spPr>
      </p:pic>
      <p:sp>
        <p:nvSpPr>
          <p:cNvPr id="11" name="Text 7"/>
          <p:cNvSpPr/>
          <p:nvPr/>
        </p:nvSpPr>
        <p:spPr>
          <a:xfrm>
            <a:off x="4511010" y="2075688"/>
            <a:ext cx="3169950" cy="1527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1"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Thank you for being here. I am learning more every time I see you.</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4511010" y="3639312"/>
            <a:ext cx="3169950" cy="4846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Dialysis Patient</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8260050" y="1341150"/>
            <a:ext cx="3535710" cy="3108960"/>
          </a:xfrm>
          <a:prstGeom prst="roundRect">
            <a:avLst>
              <a:gd name="adj" fmla="val 2353"/>
            </a:avLst>
          </a:prstGeom>
          <a:solidFill>
            <a:srgbClr val="F9FAFB"/>
          </a:solidFill>
          <a:ln w="12700">
            <a:solidFill>
              <a:srgbClr val="E5E7E9"/>
            </a:solidFill>
            <a:prstDash val="solid"/>
          </a:ln>
          <a:effectLst>
            <a:outerShdw blurRad="101600" dist="381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2" descr="preencoded.png"/>
          <p:cNvPicPr>
            <a:picLocks noChangeAspect="1"/>
          </p:cNvPicPr>
          <p:nvPr/>
        </p:nvPicPr>
        <p:blipFill>
          <a:blip r:embed="rId3"/>
          <a:stretch>
            <a:fillRect/>
          </a:stretch>
        </p:blipFill>
        <p:spPr>
          <a:xfrm>
            <a:off x="8442930" y="1490472"/>
            <a:ext cx="463326" cy="463326"/>
          </a:xfrm>
          <a:prstGeom prst="rect">
            <a:avLst/>
          </a:prstGeom>
        </p:spPr>
      </p:pic>
      <p:sp>
        <p:nvSpPr>
          <p:cNvPr id="15" name="Text 10"/>
          <p:cNvSpPr/>
          <p:nvPr/>
        </p:nvSpPr>
        <p:spPr>
          <a:xfrm>
            <a:off x="8442930" y="2075688"/>
            <a:ext cx="3169950" cy="1527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1"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I feel more confident in talking with my doctor about transplantation.</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8442930" y="3639312"/>
            <a:ext cx="3169950" cy="4846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Dialysis Patient</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487650" y="4632990"/>
            <a:ext cx="11216670" cy="1926366"/>
          </a:xfrm>
          <a:prstGeom prst="roundRect">
            <a:avLst>
              <a:gd name="adj" fmla="val 3797"/>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3"/>
          <p:cNvSpPr/>
          <p:nvPr/>
        </p:nvSpPr>
        <p:spPr>
          <a:xfrm>
            <a:off x="487650" y="4632990"/>
            <a:ext cx="219456" cy="1926366"/>
          </a:xfrm>
          <a:prstGeom prst="roundRect">
            <a:avLst>
              <a:gd name="adj" fmla="val 16667"/>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3" descr="preencoded.png"/>
          <p:cNvPicPr>
            <a:picLocks noChangeAspect="1"/>
          </p:cNvPicPr>
          <p:nvPr/>
        </p:nvPicPr>
        <p:blipFill>
          <a:blip r:embed="rId4"/>
          <a:stretch>
            <a:fillRect/>
          </a:stretch>
        </p:blipFill>
        <p:spPr>
          <a:xfrm>
            <a:off x="877824" y="4779294"/>
            <a:ext cx="426750" cy="426750"/>
          </a:xfrm>
          <a:prstGeom prst="rect">
            <a:avLst/>
          </a:prstGeom>
        </p:spPr>
      </p:pic>
      <p:sp>
        <p:nvSpPr>
          <p:cNvPr id="20" name="Text 14"/>
          <p:cNvSpPr/>
          <p:nvPr/>
        </p:nvSpPr>
        <p:spPr>
          <a:xfrm>
            <a:off x="1463040" y="4730466"/>
            <a:ext cx="9875520" cy="107286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 just wanted to thank you for coming to our Chestertown clinic and offering education to our patients. I appreciate you and your organization trying to help our patients and people with kidney disease in general."</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1463040" y="5827746"/>
            <a:ext cx="9875520" cy="46332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Mike, Social Worker, DaVita Chestertown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474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Change We Can See</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09630" y="1280160"/>
            <a:ext cx="10972800" cy="42675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What dialysis center staff are observing since lobby days began:</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17516" y="1889790"/>
            <a:ext cx="3535710" cy="4572000"/>
          </a:xfrm>
          <a:prstGeom prst="roundRect">
            <a:avLst>
              <a:gd name="adj" fmla="val 2069"/>
            </a:avLst>
          </a:prstGeom>
          <a:solidFill>
            <a:srgbClr val="F9FAFB"/>
          </a:solidFill>
          <a:ln w="12700">
            <a:solidFill>
              <a:srgbClr val="E5E7E9"/>
            </a:solidFill>
            <a:prstDash val="solid"/>
          </a:ln>
          <a:effectLst>
            <a:outerShdw blurRad="76200" dist="25400" dir="27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1752585" y="2072670"/>
            <a:ext cx="829086" cy="829086"/>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0" descr="preencoded.png"/>
          <p:cNvPicPr>
            <a:picLocks noChangeAspect="1"/>
          </p:cNvPicPr>
          <p:nvPr/>
        </p:nvPicPr>
        <p:blipFill>
          <a:blip r:embed="rId3"/>
          <a:stretch>
            <a:fillRect/>
          </a:stretch>
        </p:blipFill>
        <p:spPr>
          <a:xfrm>
            <a:off x="1825737" y="2121408"/>
            <a:ext cx="670530" cy="670530"/>
          </a:xfrm>
          <a:prstGeom prst="rect">
            <a:avLst/>
          </a:prstGeom>
        </p:spPr>
      </p:pic>
      <p:sp>
        <p:nvSpPr>
          <p:cNvPr id="9" name="Text 6"/>
          <p:cNvSpPr/>
          <p:nvPr/>
        </p:nvSpPr>
        <p:spPr>
          <a:xfrm>
            <a:off x="579090" y="3108960"/>
            <a:ext cx="3169950" cy="31729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Patients are proactively checking whether they are or can be on the transplant list</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4328130" y="1889790"/>
            <a:ext cx="3535710" cy="4572000"/>
          </a:xfrm>
          <a:prstGeom prst="roundRect">
            <a:avLst>
              <a:gd name="adj" fmla="val 2069"/>
            </a:avLst>
          </a:prstGeom>
          <a:solidFill>
            <a:srgbClr val="F9FAFB"/>
          </a:solidFill>
          <a:ln w="12700">
            <a:solidFill>
              <a:srgbClr val="E5E7E9"/>
            </a:solidFill>
            <a:prstDash val="solid"/>
          </a:ln>
          <a:effectLst>
            <a:outerShdw blurRad="76200" dist="25400" dir="27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5684505" y="2072670"/>
            <a:ext cx="829086" cy="829086"/>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preencoded.png"/>
          <p:cNvPicPr>
            <a:picLocks noChangeAspect="1"/>
          </p:cNvPicPr>
          <p:nvPr/>
        </p:nvPicPr>
        <p:blipFill>
          <a:blip r:embed="rId4"/>
          <a:stretch>
            <a:fillRect/>
          </a:stretch>
        </p:blipFill>
        <p:spPr>
          <a:xfrm>
            <a:off x="5757657" y="2121408"/>
            <a:ext cx="670530" cy="670530"/>
          </a:xfrm>
          <a:prstGeom prst="rect">
            <a:avLst/>
          </a:prstGeom>
        </p:spPr>
      </p:pic>
      <p:sp>
        <p:nvSpPr>
          <p:cNvPr id="13" name="Text 9"/>
          <p:cNvSpPr/>
          <p:nvPr/>
        </p:nvSpPr>
        <p:spPr>
          <a:xfrm>
            <a:off x="4511010" y="3108960"/>
            <a:ext cx="3169950" cy="31729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Lobby Days, combined with hiring a dedicated social worker, is driving an increase in transplant list enrollment</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8260050" y="1889790"/>
            <a:ext cx="3535710" cy="4572000"/>
          </a:xfrm>
          <a:prstGeom prst="roundRect">
            <a:avLst>
              <a:gd name="adj" fmla="val 2069"/>
            </a:avLst>
          </a:prstGeom>
          <a:solidFill>
            <a:srgbClr val="F9FAFB"/>
          </a:solidFill>
          <a:ln w="12700">
            <a:solidFill>
              <a:srgbClr val="E5E7E9"/>
            </a:solidFill>
            <a:prstDash val="solid"/>
          </a:ln>
          <a:effectLst>
            <a:outerShdw blurRad="76200" dist="25400" dir="27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9616425" y="2072670"/>
            <a:ext cx="829086" cy="829086"/>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preencoded.png"/>
          <p:cNvPicPr>
            <a:picLocks noChangeAspect="1"/>
          </p:cNvPicPr>
          <p:nvPr/>
        </p:nvPicPr>
        <p:blipFill>
          <a:blip r:embed="rId5"/>
          <a:stretch>
            <a:fillRect/>
          </a:stretch>
        </p:blipFill>
        <p:spPr>
          <a:xfrm>
            <a:off x="9689577" y="2121408"/>
            <a:ext cx="670530" cy="670530"/>
          </a:xfrm>
          <a:prstGeom prst="rect">
            <a:avLst/>
          </a:prstGeom>
        </p:spPr>
      </p:pic>
      <p:sp>
        <p:nvSpPr>
          <p:cNvPr id="17" name="Text 12"/>
          <p:cNvSpPr/>
          <p:nvPr/>
        </p:nvSpPr>
        <p:spPr>
          <a:xfrm>
            <a:off x="8442930" y="3108960"/>
            <a:ext cx="3169950" cy="31729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Patients are having more conversations about organ transplantation, with staff and with each other</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216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40000"/>
          </a:blip>
          <a:srcRect/>
          <a:stretch/>
        </p:blipFill>
        <p:spPr>
          <a:xfrm>
            <a:off x="6705570" y="0"/>
            <a:ext cx="5486400" cy="6858000"/>
          </a:xfrm>
          <a:prstGeom prst="rect">
            <a:avLst/>
          </a:prstGeom>
        </p:spPr>
      </p:pic>
      <p:sp>
        <p:nvSpPr>
          <p:cNvPr id="3" name="Shape 0"/>
          <p:cNvSpPr/>
          <p:nvPr/>
        </p:nvSpPr>
        <p:spPr>
          <a:xfrm>
            <a:off x="6339810" y="0"/>
            <a:ext cx="5852160" cy="6858000"/>
          </a:xfrm>
          <a:prstGeom prst="rect">
            <a:avLst/>
          </a:prstGeom>
          <a:solidFill>
            <a:srgbClr val="000000">
              <a:alpha val="55000"/>
            </a:srgbClr>
          </a:solidFill>
          <a:ln w="12700">
            <a:solidFill>
              <a:srgbClr val="000000">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1"/>
          <p:cNvSpPr/>
          <p:nvPr/>
        </p:nvSpPr>
        <p:spPr>
          <a:xfrm>
            <a:off x="0" y="0"/>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609630" y="426750"/>
            <a:ext cx="6339810" cy="79251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Why This Work Matters</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609630" y="1158270"/>
            <a:ext cx="2438430" cy="6099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4"/>
          <p:cNvSpPr/>
          <p:nvPr/>
        </p:nvSpPr>
        <p:spPr>
          <a:xfrm>
            <a:off x="487650" y="1402050"/>
            <a:ext cx="5974050" cy="2316450"/>
          </a:xfrm>
          <a:prstGeom prst="roundRect">
            <a:avLst>
              <a:gd name="adj" fmla="val 3947"/>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p:cNvSpPr/>
          <p:nvPr/>
        </p:nvSpPr>
        <p:spPr>
          <a:xfrm>
            <a:off x="487650" y="1402050"/>
            <a:ext cx="182880" cy="2316450"/>
          </a:xfrm>
          <a:prstGeom prst="roundRect">
            <a:avLst>
              <a:gd name="adj" fmla="val 20000"/>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853410" y="1524030"/>
            <a:ext cx="5364510" cy="48765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Ms. Sophia</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853410" y="2011680"/>
            <a:ext cx="5364510" cy="152403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 patient on dialysis for years. She was scared to get a transplant. Her vulnerability reminded me why we must continue to show up for our communities, to build trust, and to meet people where they are.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487650" y="3901470"/>
            <a:ext cx="5974050" cy="2316450"/>
          </a:xfrm>
          <a:prstGeom prst="roundRect">
            <a:avLst>
              <a:gd name="adj" fmla="val 3947"/>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p:cNvSpPr/>
          <p:nvPr/>
        </p:nvSpPr>
        <p:spPr>
          <a:xfrm>
            <a:off x="487650" y="3901470"/>
            <a:ext cx="182880" cy="2316450"/>
          </a:xfrm>
          <a:prstGeom prst="roundRect">
            <a:avLst>
              <a:gd name="adj" fmla="val 20000"/>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0"/>
          <p:cNvSpPr/>
          <p:nvPr/>
        </p:nvSpPr>
        <p:spPr>
          <a:xfrm>
            <a:off x="853410" y="4023360"/>
            <a:ext cx="5364510" cy="48765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Cami</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853410" y="4511010"/>
            <a:ext cx="5364510" cy="152403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Sick since age three. More than 25 surgeries. Still waiting for a kidney, vibrant, energetic, and full of hope. She told me: "I'm just waiting for the call." That's what hope looks like.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0" y="6705570"/>
            <a:ext cx="12191970" cy="15243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308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 Replicable Model</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09630" y="1107374"/>
            <a:ext cx="10972800" cy="42675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What makes this approach work and what you can replicate:</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87650" y="1600200"/>
            <a:ext cx="670530" cy="670530"/>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487650" y="1600200"/>
            <a:ext cx="670530" cy="67053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anose="020F0502020204030204"/>
                <a:ea typeface="+mn-ea"/>
                <a:cs typeface="+mn-cs"/>
              </a:rPr>
              <a:t>1</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402050" y="1417320"/>
            <a:ext cx="493776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Identify a High-Need Setting</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402050" y="1929384"/>
            <a:ext cx="4937760" cy="8503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Dialysis centers concentrate patients who need transplant education most. Partner with the facility administrator and social workers.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487650" y="3081528"/>
            <a:ext cx="670530" cy="670530"/>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487650" y="3081528"/>
            <a:ext cx="670530" cy="67053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anose="020F0502020204030204"/>
                <a:ea typeface="+mn-ea"/>
                <a:cs typeface="+mn-cs"/>
              </a:rPr>
              <a:t>2</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1402050" y="2898648"/>
            <a:ext cx="493776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Build Relationships First</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1402050" y="3410712"/>
            <a:ext cx="4937760" cy="8503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Trust with staff before patients. Respect the clinical environment. Consistent, friendly presence earns access.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87650" y="4562856"/>
            <a:ext cx="670530" cy="670530"/>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487650" y="4562856"/>
            <a:ext cx="670530" cy="67053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anose="020F0502020204030204"/>
                <a:ea typeface="+mn-ea"/>
                <a:cs typeface="+mn-cs"/>
              </a:rPr>
              <a:t>3</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402050" y="4379976"/>
            <a:ext cx="493776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Show Up Consistently</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1402050" y="4892040"/>
            <a:ext cx="4937760" cy="8503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Monthly lobby days maintain momentum. Patients recognize you visit to visit. Trust compounds.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6583680" y="1600200"/>
            <a:ext cx="670530" cy="670530"/>
          </a:xfrm>
          <a:prstGeom prst="ellipse">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6583680" y="1600200"/>
            <a:ext cx="670530" cy="67053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FFFFFF"/>
                </a:solidFill>
                <a:effectLst/>
                <a:uLnTx/>
                <a:uFillTx/>
                <a:latin typeface="Calibri" panose="020F0502020204030204"/>
                <a:ea typeface="+mn-ea"/>
                <a:cs typeface="+mn-cs"/>
              </a:rPr>
              <a:t>4</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7498080" y="1417320"/>
            <a:ext cx="438912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Keep It Accessible</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7498080" y="1929384"/>
            <a:ext cx="4389120" cy="8503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Plain language. One-on-one conversation. Meet the patient where they are, emotionally and informationally.</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6583680" y="3081528"/>
            <a:ext cx="670530" cy="670530"/>
          </a:xfrm>
          <a:prstGeom prst="ellipse">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6583680" y="3081528"/>
            <a:ext cx="670530" cy="67053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FFFFFF"/>
                </a:solidFill>
                <a:effectLst/>
                <a:uLnTx/>
                <a:uFillTx/>
                <a:latin typeface="Calibri" panose="020F0502020204030204"/>
                <a:ea typeface="+mn-ea"/>
                <a:cs typeface="+mn-cs"/>
              </a:rPr>
              <a:t>5</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7498080" y="2898648"/>
            <a:ext cx="438912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Track and Adapt</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7498080" y="3410712"/>
            <a:ext cx="4389120" cy="8503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Document every engagement. Let data and staff feedback guide where to expand and how to improve.</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descr="Project&#10;&#10;AI-generated content may be incorrect.">
            <a:extLst>
              <a:ext uri="{FF2B5EF4-FFF2-40B4-BE49-F238E27FC236}">
                <a16:creationId xmlns:a16="http://schemas.microsoft.com/office/drawing/2014/main" id="{2ED839D1-76E1-80B6-B0B1-82345220F314}"/>
              </a:ext>
            </a:extLst>
          </p:cNvPr>
          <p:cNvPicPr>
            <a:picLocks noChangeAspect="1"/>
          </p:cNvPicPr>
          <p:nvPr/>
        </p:nvPicPr>
        <p:blipFill>
          <a:blip r:embed="rId3"/>
          <a:stretch>
            <a:fillRect/>
          </a:stretch>
        </p:blipFill>
        <p:spPr>
          <a:xfrm>
            <a:off x="10231541" y="6175913"/>
            <a:ext cx="1804572" cy="579170"/>
          </a:xfrm>
          <a:prstGeom prst="rect">
            <a:avLst/>
          </a:prstGeom>
        </p:spPr>
      </p:pic>
    </p:spTree>
    <p:extLst>
      <p:ext uri="{BB962C8B-B14F-4D97-AF65-F5344CB8AC3E}">
        <p14:creationId xmlns:p14="http://schemas.microsoft.com/office/powerpoint/2010/main" val="651103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487650"/>
            <a:ext cx="10972800" cy="107286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 Call Is Coming.</a:t>
            </a:r>
            <a:endParaRPr kumimoji="0" lang="en-US" sz="5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09630" y="1524030"/>
            <a:ext cx="10972800" cy="58521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70" b="0" i="1"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Are your patients ready to answer it?</a:t>
            </a:r>
            <a:endParaRPr kumimoji="0" lang="en-US" sz="26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09630" y="2438430"/>
            <a:ext cx="10972800" cy="2804190"/>
          </a:xfrm>
          <a:prstGeom prst="roundRect">
            <a:avLst>
              <a:gd name="adj" fmla="val 3261"/>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975390" y="2621310"/>
            <a:ext cx="10241280" cy="2438430"/>
          </a:xfrm>
          <a:prstGeom prst="rect">
            <a:avLst/>
          </a:prstGeom>
          <a:noFill/>
          <a:ln/>
        </p:spPr>
        <p:txBody>
          <a:bodyPr wrap="square" lIns="0" tIns="0" rIns="0" bIns="0" rtlCol="0" anchor="ctr"/>
          <a:lstStyle/>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Partner with dialysis centers to reach patients at the highest risk of waiting too long</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Consistent, in-person education builds trust that changes behavior, not just awareness</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7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This model is replicable. Start small. Show up. Let the data guide expansion.</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609630" y="5449824"/>
            <a:ext cx="10972800" cy="46332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Questions? Let's connect.</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609630" y="5913150"/>
            <a:ext cx="10972800" cy="46332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Ieesha Johnson, MS  ·  Executive Director, The Decision Project</a:t>
            </a:r>
            <a:r>
              <a:rPr kumimoji="0" lang="en-US" sz="1070" b="0" i="0" u="none" strike="noStrike" kern="1200" cap="none" spc="0" normalizeH="0" baseline="30000" noProof="0" dirty="0">
                <a:ln>
                  <a:noFill/>
                </a:ln>
                <a:solidFill>
                  <a:srgbClr val="BFC3C7"/>
                </a:solidFill>
                <a:effectLst/>
                <a:uLnTx/>
                <a:uFillTx/>
                <a:latin typeface="Calibri" pitchFamily="34" charset="0"/>
                <a:ea typeface="Calibri" pitchFamily="34" charset="-122"/>
                <a:cs typeface="Calibri" pitchFamily="34" charset="-120"/>
              </a:rPr>
              <a:t>™</a:t>
            </a:r>
            <a:r>
              <a:rPr kumimoji="0" lang="en-US" sz="160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  ·  Infinite Legacy</a:t>
            </a:r>
          </a:p>
        </p:txBody>
      </p:sp>
      <p:sp>
        <p:nvSpPr>
          <p:cNvPr id="9" name="Shape 7"/>
          <p:cNvSpPr/>
          <p:nvPr/>
        </p:nvSpPr>
        <p:spPr>
          <a:xfrm>
            <a:off x="0" y="6705570"/>
            <a:ext cx="12191970" cy="15243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Picture 10" descr="The image shows a QR code, which is a two-dimensional barcode that can be scanned to provide information or direct users to a webpage.&#10;&#10;AI-generated content may be incorrect.">
            <a:extLst>
              <a:ext uri="{FF2B5EF4-FFF2-40B4-BE49-F238E27FC236}">
                <a16:creationId xmlns:a16="http://schemas.microsoft.com/office/drawing/2014/main" id="{CFA9BBE1-9A61-F560-2E3E-7DE455D2C7CE}"/>
              </a:ext>
            </a:extLst>
          </p:cNvPr>
          <p:cNvPicPr>
            <a:picLocks noChangeAspect="1"/>
          </p:cNvPicPr>
          <p:nvPr/>
        </p:nvPicPr>
        <p:blipFill>
          <a:blip r:embed="rId3"/>
          <a:stretch>
            <a:fillRect/>
          </a:stretch>
        </p:blipFill>
        <p:spPr>
          <a:xfrm>
            <a:off x="10023955" y="5311314"/>
            <a:ext cx="1325562" cy="1325562"/>
          </a:xfrm>
          <a:prstGeom prst="rect">
            <a:avLst/>
          </a:prstGeom>
        </p:spPr>
      </p:pic>
      <p:pic>
        <p:nvPicPr>
          <p:cNvPr id="13" name="Picture 12" descr="The image depicts a QR code, which is a two-dimensional barcode that can be scanned to provide information or direct to a specific website.&#10;&#10;AI-generated content may be incorrect.">
            <a:extLst>
              <a:ext uri="{FF2B5EF4-FFF2-40B4-BE49-F238E27FC236}">
                <a16:creationId xmlns:a16="http://schemas.microsoft.com/office/drawing/2014/main" id="{81133A1D-45ED-C9AC-7A4B-D0E2251FF592}"/>
              </a:ext>
            </a:extLst>
          </p:cNvPr>
          <p:cNvPicPr>
            <a:picLocks noChangeAspect="1"/>
          </p:cNvPicPr>
          <p:nvPr/>
        </p:nvPicPr>
        <p:blipFill>
          <a:blip r:embed="rId4"/>
          <a:stretch>
            <a:fillRect/>
          </a:stretch>
        </p:blipFill>
        <p:spPr>
          <a:xfrm>
            <a:off x="842483" y="5333970"/>
            <a:ext cx="1329043" cy="1329043"/>
          </a:xfrm>
          <a:prstGeom prst="rect">
            <a:avLst/>
          </a:prstGeom>
        </p:spPr>
      </p:pic>
    </p:spTree>
    <p:extLst>
      <p:ext uri="{BB962C8B-B14F-4D97-AF65-F5344CB8AC3E}">
        <p14:creationId xmlns:p14="http://schemas.microsoft.com/office/powerpoint/2010/main" val="2175133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Session Overview</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292626" y="1463040"/>
            <a:ext cx="2682210" cy="4754880"/>
          </a:xfrm>
          <a:prstGeom prst="roundRect">
            <a:avLst>
              <a:gd name="adj" fmla="val 2727"/>
            </a:avLst>
          </a:prstGeom>
          <a:solidFill>
            <a:srgbClr val="F9FAFB"/>
          </a:solidFill>
          <a:ln w="12700">
            <a:solidFill>
              <a:srgbClr val="E5E7E9"/>
            </a:solidFill>
            <a:prstDash val="solid"/>
          </a:ln>
          <a:effectLst>
            <a:outerShdw blurRad="101600" dist="38100" dir="27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tretch>
            <a:fillRect/>
          </a:stretch>
        </p:blipFill>
        <p:spPr>
          <a:xfrm>
            <a:off x="1267971" y="1709928"/>
            <a:ext cx="731520" cy="731520"/>
          </a:xfrm>
          <a:prstGeom prst="rect">
            <a:avLst/>
          </a:prstGeom>
        </p:spPr>
      </p:pic>
      <p:sp>
        <p:nvSpPr>
          <p:cNvPr id="7" name="Text 4"/>
          <p:cNvSpPr/>
          <p:nvPr/>
        </p:nvSpPr>
        <p:spPr>
          <a:xfrm>
            <a:off x="384066" y="2560320"/>
            <a:ext cx="249933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The Problem</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429786" y="3200400"/>
            <a:ext cx="2407890" cy="2743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Misconceptions and barriers in dialysis communities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3267462" y="1463040"/>
            <a:ext cx="2682210" cy="4754880"/>
          </a:xfrm>
          <a:prstGeom prst="roundRect">
            <a:avLst>
              <a:gd name="adj" fmla="val 2727"/>
            </a:avLst>
          </a:prstGeom>
          <a:solidFill>
            <a:srgbClr val="F9FAFB"/>
          </a:solidFill>
          <a:ln w="12700">
            <a:solidFill>
              <a:srgbClr val="E5E7E9"/>
            </a:solidFill>
            <a:prstDash val="solid"/>
          </a:ln>
          <a:effectLst>
            <a:outerShdw blurRad="101600" dist="38100" dir="27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1" descr="preencoded.png"/>
          <p:cNvPicPr>
            <a:picLocks noChangeAspect="1"/>
          </p:cNvPicPr>
          <p:nvPr/>
        </p:nvPicPr>
        <p:blipFill>
          <a:blip r:embed="rId4"/>
          <a:stretch>
            <a:fillRect/>
          </a:stretch>
        </p:blipFill>
        <p:spPr>
          <a:xfrm>
            <a:off x="4242807" y="1709928"/>
            <a:ext cx="731520" cy="731520"/>
          </a:xfrm>
          <a:prstGeom prst="rect">
            <a:avLst/>
          </a:prstGeom>
        </p:spPr>
      </p:pic>
      <p:sp>
        <p:nvSpPr>
          <p:cNvPr id="11" name="Text 7"/>
          <p:cNvSpPr/>
          <p:nvPr/>
        </p:nvSpPr>
        <p:spPr>
          <a:xfrm>
            <a:off x="3358902" y="2560320"/>
            <a:ext cx="249933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The Model</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3404622" y="3200400"/>
            <a:ext cx="2407890" cy="2743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Infinite Legacy x DaVita partnership, launched 2025</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6242298" y="1463040"/>
            <a:ext cx="2682210" cy="4754880"/>
          </a:xfrm>
          <a:prstGeom prst="roundRect">
            <a:avLst>
              <a:gd name="adj" fmla="val 2727"/>
            </a:avLst>
          </a:prstGeom>
          <a:solidFill>
            <a:srgbClr val="F9FAFB"/>
          </a:solidFill>
          <a:ln w="12700">
            <a:solidFill>
              <a:srgbClr val="E5E7E9"/>
            </a:solidFill>
            <a:prstDash val="solid"/>
          </a:ln>
          <a:effectLst>
            <a:outerShdw blurRad="101600" dist="38100" dir="27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2" descr="preencoded.png"/>
          <p:cNvPicPr>
            <a:picLocks noChangeAspect="1"/>
          </p:cNvPicPr>
          <p:nvPr/>
        </p:nvPicPr>
        <p:blipFill>
          <a:blip r:embed="rId5"/>
          <a:stretch>
            <a:fillRect/>
          </a:stretch>
        </p:blipFill>
        <p:spPr>
          <a:xfrm>
            <a:off x="7217643" y="1709928"/>
            <a:ext cx="731520" cy="731520"/>
          </a:xfrm>
          <a:prstGeom prst="rect">
            <a:avLst/>
          </a:prstGeom>
        </p:spPr>
      </p:pic>
      <p:sp>
        <p:nvSpPr>
          <p:cNvPr id="15" name="Text 10"/>
          <p:cNvSpPr/>
          <p:nvPr/>
        </p:nvSpPr>
        <p:spPr>
          <a:xfrm>
            <a:off x="6333738" y="2560320"/>
            <a:ext cx="249933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The Data</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6379458" y="3200400"/>
            <a:ext cx="2407890" cy="2743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600+ patients reached across 5 locations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9217134" y="1463040"/>
            <a:ext cx="2682210" cy="4754880"/>
          </a:xfrm>
          <a:prstGeom prst="roundRect">
            <a:avLst>
              <a:gd name="adj" fmla="val 2727"/>
            </a:avLst>
          </a:prstGeom>
          <a:solidFill>
            <a:srgbClr val="F9FAFB"/>
          </a:solidFill>
          <a:ln w="12700">
            <a:solidFill>
              <a:srgbClr val="E5E7E9"/>
            </a:solidFill>
            <a:prstDash val="solid"/>
          </a:ln>
          <a:effectLst>
            <a:outerShdw blurRad="101600" dist="38100" dir="2700000" algn="bl" rotWithShape="0">
              <a:srgbClr val="000000">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3" descr="preencoded.png"/>
          <p:cNvPicPr>
            <a:picLocks noChangeAspect="1"/>
          </p:cNvPicPr>
          <p:nvPr/>
        </p:nvPicPr>
        <p:blipFill>
          <a:blip r:embed="rId6"/>
          <a:stretch>
            <a:fillRect/>
          </a:stretch>
        </p:blipFill>
        <p:spPr>
          <a:xfrm>
            <a:off x="10192478" y="1709928"/>
            <a:ext cx="731520" cy="731520"/>
          </a:xfrm>
          <a:prstGeom prst="rect">
            <a:avLst/>
          </a:prstGeom>
        </p:spPr>
      </p:pic>
      <p:sp>
        <p:nvSpPr>
          <p:cNvPr id="19" name="Text 13"/>
          <p:cNvSpPr/>
          <p:nvPr/>
        </p:nvSpPr>
        <p:spPr>
          <a:xfrm>
            <a:off x="9308574" y="2560320"/>
            <a:ext cx="249933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The Impact</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4"/>
          <p:cNvSpPr/>
          <p:nvPr/>
        </p:nvSpPr>
        <p:spPr>
          <a:xfrm>
            <a:off x="9354294" y="3200400"/>
            <a:ext cx="2407890" cy="2743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Stories, feedback and what comes next</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2" name="Picture 21" descr="Project&#10;&#10;AI-generated content may be incorrect.">
            <a:extLst>
              <a:ext uri="{FF2B5EF4-FFF2-40B4-BE49-F238E27FC236}">
                <a16:creationId xmlns:a16="http://schemas.microsoft.com/office/drawing/2014/main" id="{35BAF262-1513-88D5-8170-E0DD38E1E181}"/>
              </a:ext>
            </a:extLst>
          </p:cNvPr>
          <p:cNvPicPr>
            <a:picLocks noChangeAspect="1"/>
          </p:cNvPicPr>
          <p:nvPr/>
        </p:nvPicPr>
        <p:blipFill>
          <a:blip r:embed="rId7"/>
          <a:stretch>
            <a:fillRect/>
          </a:stretch>
        </p:blipFill>
        <p:spPr>
          <a:xfrm>
            <a:off x="10119176" y="6172693"/>
            <a:ext cx="1803493" cy="584230"/>
          </a:xfrm>
          <a:prstGeom prst="rect">
            <a:avLst/>
          </a:prstGeom>
        </p:spPr>
      </p:pic>
    </p:spTree>
    <p:extLst>
      <p:ext uri="{BB962C8B-B14F-4D97-AF65-F5344CB8AC3E}">
        <p14:creationId xmlns:p14="http://schemas.microsoft.com/office/powerpoint/2010/main" val="105858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 Problem</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487650" y="1341150"/>
            <a:ext cx="11216670" cy="1158270"/>
          </a:xfrm>
          <a:prstGeom prst="roundRect">
            <a:avLst>
              <a:gd name="adj" fmla="val 6316"/>
            </a:avLst>
          </a:prstGeom>
          <a:solidFill>
            <a:srgbClr val="F1F8E3"/>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792510" y="1402050"/>
            <a:ext cx="10607040" cy="9144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"If my husband gets a transplant, does that mean he won't have to do dialysis anymore?"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731520" y="2535906"/>
            <a:ext cx="1072893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Overheard at a lobby day. A simple question that reveals a profound gap.</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441952" y="3108960"/>
            <a:ext cx="3474720" cy="3352830"/>
          </a:xfrm>
          <a:prstGeom prst="roundRect">
            <a:avLst>
              <a:gd name="adj" fmla="val 2182"/>
            </a:avLst>
          </a:prstGeom>
          <a:solidFill>
            <a:srgbClr val="F9FAFB"/>
          </a:solidFill>
          <a:ln w="12700">
            <a:solidFill>
              <a:srgbClr val="E5E7E9"/>
            </a:solidFill>
            <a:prstDash val="solid"/>
          </a:ln>
          <a:effectLst>
            <a:outerShdw blurRad="76200" dist="25400" dir="27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1804408" y="3267426"/>
            <a:ext cx="755934" cy="755934"/>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1804408" y="3267426"/>
            <a:ext cx="755934" cy="75593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0" b="1" i="0" u="none" strike="noStrike" kern="1200" cap="none" spc="0" normalizeH="0" baseline="0" noProof="0" dirty="0">
                <a:ln>
                  <a:noFill/>
                </a:ln>
                <a:solidFill>
                  <a:srgbClr val="000000"/>
                </a:solidFill>
                <a:effectLst/>
                <a:uLnTx/>
                <a:uFillTx/>
                <a:latin typeface="Calibri" panose="020F0502020204030204"/>
                <a:ea typeface="+mn-ea"/>
                <a:cs typeface="+mn-cs"/>
              </a:rPr>
              <a:t>1</a:t>
            </a:r>
            <a:endParaRPr kumimoji="0" lang="en-US" sz="21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579112" y="4169664"/>
            <a:ext cx="3200400" cy="48765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Misconceptions</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606544" y="4709160"/>
            <a:ext cx="3145536" cy="1600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Patients and families often conflate living and deceased donation, or don't know transplant can eliminate dialysis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4358625" y="3108960"/>
            <a:ext cx="3474720" cy="3352830"/>
          </a:xfrm>
          <a:prstGeom prst="roundRect">
            <a:avLst>
              <a:gd name="adj" fmla="val 2182"/>
            </a:avLst>
          </a:prstGeom>
          <a:solidFill>
            <a:srgbClr val="F9FAFB"/>
          </a:solidFill>
          <a:ln w="12700">
            <a:solidFill>
              <a:srgbClr val="E5E7E9"/>
            </a:solidFill>
            <a:prstDash val="solid"/>
          </a:ln>
          <a:effectLst>
            <a:outerShdw blurRad="76200" dist="25400" dir="27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5721081" y="3267426"/>
            <a:ext cx="755934" cy="755934"/>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5721081" y="3267426"/>
            <a:ext cx="755934" cy="75593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0" b="1" i="0" u="none" strike="noStrike" kern="1200" cap="none" spc="0" normalizeH="0" baseline="0" noProof="0" dirty="0">
                <a:ln>
                  <a:noFill/>
                </a:ln>
                <a:solidFill>
                  <a:srgbClr val="000000"/>
                </a:solidFill>
                <a:effectLst/>
                <a:uLnTx/>
                <a:uFillTx/>
                <a:latin typeface="Calibri" panose="020F0502020204030204"/>
                <a:ea typeface="+mn-ea"/>
                <a:cs typeface="+mn-cs"/>
              </a:rPr>
              <a:t>2</a:t>
            </a:r>
            <a:endParaRPr kumimoji="0" lang="en-US" sz="21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4495785" y="4169664"/>
            <a:ext cx="3200400" cy="48765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Access Barriers</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4523217" y="4709160"/>
            <a:ext cx="3145536" cy="1600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Dialysis centers are high-need settings yet rarely reached by OPO education teams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8275297" y="3108960"/>
            <a:ext cx="3474720" cy="3352830"/>
          </a:xfrm>
          <a:prstGeom prst="roundRect">
            <a:avLst>
              <a:gd name="adj" fmla="val 2182"/>
            </a:avLst>
          </a:prstGeom>
          <a:solidFill>
            <a:srgbClr val="F9FAFB"/>
          </a:solidFill>
          <a:ln w="12700">
            <a:solidFill>
              <a:srgbClr val="E5E7E9"/>
            </a:solidFill>
            <a:prstDash val="solid"/>
          </a:ln>
          <a:effectLst>
            <a:outerShdw blurRad="76200" dist="25400" dir="27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7"/>
          <p:cNvSpPr/>
          <p:nvPr/>
        </p:nvSpPr>
        <p:spPr>
          <a:xfrm>
            <a:off x="9637753" y="3267426"/>
            <a:ext cx="755934" cy="755934"/>
          </a:xfrm>
          <a:prstGeom prst="ellipse">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9637753" y="3267426"/>
            <a:ext cx="755934" cy="75593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0" b="1" i="0" u="none" strike="noStrike" kern="1200" cap="none" spc="0" normalizeH="0" baseline="0" noProof="0" dirty="0">
                <a:ln>
                  <a:noFill/>
                </a:ln>
                <a:solidFill>
                  <a:srgbClr val="000000"/>
                </a:solidFill>
                <a:effectLst/>
                <a:uLnTx/>
                <a:uFillTx/>
                <a:latin typeface="Calibri" panose="020F0502020204030204"/>
                <a:ea typeface="+mn-ea"/>
                <a:cs typeface="+mn-cs"/>
              </a:rPr>
              <a:t>3</a:t>
            </a:r>
            <a:endParaRPr kumimoji="0" lang="en-US" sz="21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8412457" y="4169664"/>
            <a:ext cx="3200400" cy="48765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Missed Opportunities</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8439889" y="4709160"/>
            <a:ext cx="3145536" cy="1600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Without proactive education, patients may never ask to be listed or know they qualify</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Picture 23" descr="Project&#10;&#10;AI-generated content may be incorrect.">
            <a:extLst>
              <a:ext uri="{FF2B5EF4-FFF2-40B4-BE49-F238E27FC236}">
                <a16:creationId xmlns:a16="http://schemas.microsoft.com/office/drawing/2014/main" id="{5EEE4877-E2FD-8DBC-4885-341812C72E30}"/>
              </a:ext>
            </a:extLst>
          </p:cNvPr>
          <p:cNvPicPr>
            <a:picLocks noChangeAspect="1"/>
          </p:cNvPicPr>
          <p:nvPr/>
        </p:nvPicPr>
        <p:blipFill>
          <a:blip r:embed="rId3"/>
          <a:stretch>
            <a:fillRect/>
          </a:stretch>
        </p:blipFill>
        <p:spPr>
          <a:xfrm>
            <a:off x="10240167" y="6224051"/>
            <a:ext cx="1804572" cy="579170"/>
          </a:xfrm>
          <a:prstGeom prst="rect">
            <a:avLst/>
          </a:prstGeom>
        </p:spPr>
      </p:pic>
    </p:spTree>
    <p:extLst>
      <p:ext uri="{BB962C8B-B14F-4D97-AF65-F5344CB8AC3E}">
        <p14:creationId xmlns:p14="http://schemas.microsoft.com/office/powerpoint/2010/main" val="1973536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365760"/>
            <a:ext cx="10972800" cy="79251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Understanding Our Patients</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09630" y="1097280"/>
            <a:ext cx="2438430" cy="6099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09630" y="1341150"/>
            <a:ext cx="10972800" cy="42675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Dialysis patients face compounding barriers that go beyond the clinic walls:</a:t>
            </a:r>
            <a:endParaRPr kumimoji="0" lang="en-US" sz="17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304792" y="1950690"/>
            <a:ext cx="3657600" cy="4511010"/>
          </a:xfrm>
          <a:prstGeom prst="roundRect">
            <a:avLst>
              <a:gd name="adj" fmla="val 2000"/>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304792" y="1950690"/>
            <a:ext cx="3657600" cy="146304"/>
          </a:xfrm>
          <a:prstGeom prst="roundRect">
            <a:avLst>
              <a:gd name="adj" fmla="val 25000"/>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0" descr="preencoded.png"/>
          <p:cNvPicPr>
            <a:picLocks noChangeAspect="1"/>
          </p:cNvPicPr>
          <p:nvPr/>
        </p:nvPicPr>
        <p:blipFill>
          <a:blip r:embed="rId3"/>
          <a:stretch>
            <a:fillRect/>
          </a:stretch>
        </p:blipFill>
        <p:spPr>
          <a:xfrm>
            <a:off x="1749544" y="2240280"/>
            <a:ext cx="758952" cy="758952"/>
          </a:xfrm>
          <a:prstGeom prst="rect">
            <a:avLst/>
          </a:prstGeom>
        </p:spPr>
      </p:pic>
      <p:sp>
        <p:nvSpPr>
          <p:cNvPr id="9" name="Text 6"/>
          <p:cNvSpPr/>
          <p:nvPr/>
        </p:nvSpPr>
        <p:spPr>
          <a:xfrm>
            <a:off x="441952" y="3127248"/>
            <a:ext cx="338328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Transportation</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469384" y="3703320"/>
            <a:ext cx="3328416" cy="2606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Many patients depend on medical transport or others for rides. Getting to appointments is already a burden, making additional engagement difficult.</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4267185" y="1950690"/>
            <a:ext cx="3657600" cy="4511010"/>
          </a:xfrm>
          <a:prstGeom prst="roundRect">
            <a:avLst>
              <a:gd name="adj" fmla="val 2000"/>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p:cNvSpPr/>
          <p:nvPr/>
        </p:nvSpPr>
        <p:spPr>
          <a:xfrm>
            <a:off x="4267185" y="1950690"/>
            <a:ext cx="3657600" cy="146304"/>
          </a:xfrm>
          <a:prstGeom prst="roundRect">
            <a:avLst>
              <a:gd name="adj" fmla="val 25000"/>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preencoded.png"/>
          <p:cNvPicPr>
            <a:picLocks noChangeAspect="1"/>
          </p:cNvPicPr>
          <p:nvPr/>
        </p:nvPicPr>
        <p:blipFill>
          <a:blip r:embed="rId4"/>
          <a:stretch>
            <a:fillRect/>
          </a:stretch>
        </p:blipFill>
        <p:spPr>
          <a:xfrm>
            <a:off x="5711937" y="2240280"/>
            <a:ext cx="758952" cy="758952"/>
          </a:xfrm>
          <a:prstGeom prst="rect">
            <a:avLst/>
          </a:prstGeom>
        </p:spPr>
      </p:pic>
      <p:sp>
        <p:nvSpPr>
          <p:cNvPr id="14" name="Text 10"/>
          <p:cNvSpPr/>
          <p:nvPr/>
        </p:nvSpPr>
        <p:spPr>
          <a:xfrm>
            <a:off x="4404345" y="3127248"/>
            <a:ext cx="338328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Health Literacy</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4431777" y="3703320"/>
            <a:ext cx="3328416" cy="2606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Complex medical terminology around transplant, donation, and eligibility creates confusion and discourages patients from asking questions or advocating for themselves.</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2"/>
          <p:cNvSpPr/>
          <p:nvPr/>
        </p:nvSpPr>
        <p:spPr>
          <a:xfrm>
            <a:off x="8229577" y="1950690"/>
            <a:ext cx="3657600" cy="4511010"/>
          </a:xfrm>
          <a:prstGeom prst="roundRect">
            <a:avLst>
              <a:gd name="adj" fmla="val 2000"/>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3"/>
          <p:cNvSpPr/>
          <p:nvPr/>
        </p:nvSpPr>
        <p:spPr>
          <a:xfrm>
            <a:off x="8229577" y="1950690"/>
            <a:ext cx="3657600" cy="146304"/>
          </a:xfrm>
          <a:prstGeom prst="roundRect">
            <a:avLst>
              <a:gd name="adj" fmla="val 25000"/>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2" descr="preencoded.png"/>
          <p:cNvPicPr>
            <a:picLocks noChangeAspect="1"/>
          </p:cNvPicPr>
          <p:nvPr/>
        </p:nvPicPr>
        <p:blipFill>
          <a:blip r:embed="rId5"/>
          <a:stretch>
            <a:fillRect/>
          </a:stretch>
        </p:blipFill>
        <p:spPr>
          <a:xfrm>
            <a:off x="9674329" y="2240280"/>
            <a:ext cx="758952" cy="758952"/>
          </a:xfrm>
          <a:prstGeom prst="rect">
            <a:avLst/>
          </a:prstGeom>
        </p:spPr>
      </p:pic>
      <p:sp>
        <p:nvSpPr>
          <p:cNvPr id="19" name="Text 14"/>
          <p:cNvSpPr/>
          <p:nvPr/>
        </p:nvSpPr>
        <p:spPr>
          <a:xfrm>
            <a:off x="8366737" y="3127248"/>
            <a:ext cx="338328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Medical Mistrust</a:t>
            </a:r>
            <a:endParaRPr kumimoji="0" lang="en-US" sz="18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5"/>
          <p:cNvSpPr/>
          <p:nvPr/>
        </p:nvSpPr>
        <p:spPr>
          <a:xfrm>
            <a:off x="8394169" y="3703320"/>
            <a:ext cx="3328416" cy="2606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Historical mistreatment of communities of color in medicine creates deep-seated distrust. Patients may avoid or delay care, and be skeptical of new information.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6"/>
          <p:cNvSpPr/>
          <p:nvPr/>
        </p:nvSpPr>
        <p:spPr>
          <a:xfrm>
            <a:off x="487650" y="6242334"/>
            <a:ext cx="11216670" cy="426750"/>
          </a:xfrm>
          <a:prstGeom prst="roundRect">
            <a:avLst>
              <a:gd name="adj" fmla="val 8571"/>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7"/>
          <p:cNvSpPr/>
          <p:nvPr/>
        </p:nvSpPr>
        <p:spPr>
          <a:xfrm>
            <a:off x="670530" y="6242334"/>
            <a:ext cx="10972800" cy="42675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DaVita has designated Infinite Legacy as a Community Resource, not a vendor, allowing free access to patients with no conflict of interest.</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8"/>
          <p:cNvSpPr/>
          <p:nvPr/>
        </p:nvSpPr>
        <p:spPr>
          <a:xfrm>
            <a:off x="0" y="6705570"/>
            <a:ext cx="12191970" cy="152430"/>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656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Who We Are Serving</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09630" y="1280160"/>
            <a:ext cx="10972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Community profiles across our service areas (2024 data)</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274320" y="1767810"/>
            <a:ext cx="1828800" cy="512064"/>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320040" y="1767810"/>
            <a:ext cx="1737360" cy="51206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Community</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2103120" y="1767810"/>
            <a:ext cx="1371600" cy="512064"/>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2148840" y="1767810"/>
            <a:ext cx="1280160" cy="51206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Population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3474720" y="1767810"/>
            <a:ext cx="1371600" cy="512064"/>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3520440" y="1767810"/>
            <a:ext cx="1280160" cy="51206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Black</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4846320" y="1767810"/>
            <a:ext cx="1371600" cy="512064"/>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4892040" y="1767810"/>
            <a:ext cx="1280160" cy="51206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Poverty Rate</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6217920" y="1767810"/>
            <a:ext cx="1371600" cy="512064"/>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6263640" y="1767810"/>
            <a:ext cx="1280160" cy="51206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Median HH Income</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7589520" y="1767810"/>
            <a:ext cx="1371600" cy="512064"/>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635240" y="1767810"/>
            <a:ext cx="1280160" cy="51206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Medicaid %</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274320" y="2279874"/>
            <a:ext cx="1828800" cy="633954"/>
          </a:xfrm>
          <a:prstGeom prst="rect">
            <a:avLst/>
          </a:prstGeom>
          <a:solidFill>
            <a:srgbClr val="F1F8E3"/>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320040" y="2279874"/>
            <a:ext cx="1737360" cy="63395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Chestertown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2103120" y="2279874"/>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2148840" y="2279874"/>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5,594</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3474720" y="2279874"/>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3520440" y="2279874"/>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22%</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4846320" y="2279874"/>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4892040" y="2279874"/>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11.6%</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6217920" y="2279874"/>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6263640" y="2279874"/>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$54,346</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6"/>
          <p:cNvSpPr/>
          <p:nvPr/>
        </p:nvSpPr>
        <p:spPr>
          <a:xfrm>
            <a:off x="7589520" y="2279874"/>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27"/>
          <p:cNvSpPr/>
          <p:nvPr/>
        </p:nvSpPr>
        <p:spPr>
          <a:xfrm>
            <a:off x="7635240" y="2279874"/>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15%</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274320" y="2755362"/>
            <a:ext cx="1828800" cy="633954"/>
          </a:xfrm>
          <a:prstGeom prst="rect">
            <a:avLst/>
          </a:prstGeom>
          <a:solidFill>
            <a:srgbClr val="F1F8E3"/>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320040" y="2755362"/>
            <a:ext cx="1737360" cy="63395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Cambridge</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30"/>
          <p:cNvSpPr/>
          <p:nvPr/>
        </p:nvSpPr>
        <p:spPr>
          <a:xfrm>
            <a:off x="2103120" y="2755362"/>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 31"/>
          <p:cNvSpPr/>
          <p:nvPr/>
        </p:nvSpPr>
        <p:spPr>
          <a:xfrm>
            <a:off x="2148840" y="2755362"/>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13,152</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3474720" y="2755362"/>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33"/>
          <p:cNvSpPr/>
          <p:nvPr/>
        </p:nvSpPr>
        <p:spPr>
          <a:xfrm>
            <a:off x="3520440" y="2755362"/>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44%</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34"/>
          <p:cNvSpPr/>
          <p:nvPr/>
        </p:nvSpPr>
        <p:spPr>
          <a:xfrm>
            <a:off x="4846320" y="2755362"/>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 35"/>
          <p:cNvSpPr/>
          <p:nvPr/>
        </p:nvSpPr>
        <p:spPr>
          <a:xfrm>
            <a:off x="4892040" y="2755362"/>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26.4%</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hape 36"/>
          <p:cNvSpPr/>
          <p:nvPr/>
        </p:nvSpPr>
        <p:spPr>
          <a:xfrm>
            <a:off x="6217920" y="2755362"/>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 37"/>
          <p:cNvSpPr/>
          <p:nvPr/>
        </p:nvSpPr>
        <p:spPr>
          <a:xfrm>
            <a:off x="6263640" y="2755362"/>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$47,323</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hape 38"/>
          <p:cNvSpPr/>
          <p:nvPr/>
        </p:nvSpPr>
        <p:spPr>
          <a:xfrm>
            <a:off x="7589520" y="2755362"/>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39"/>
          <p:cNvSpPr/>
          <p:nvPr/>
        </p:nvSpPr>
        <p:spPr>
          <a:xfrm>
            <a:off x="7635240" y="2755362"/>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44%</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40"/>
          <p:cNvSpPr/>
          <p:nvPr/>
        </p:nvSpPr>
        <p:spPr>
          <a:xfrm>
            <a:off x="274320" y="3230850"/>
            <a:ext cx="1828800" cy="633954"/>
          </a:xfrm>
          <a:prstGeom prst="rect">
            <a:avLst/>
          </a:prstGeom>
          <a:solidFill>
            <a:srgbClr val="F1F8E3"/>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Text 41"/>
          <p:cNvSpPr/>
          <p:nvPr/>
        </p:nvSpPr>
        <p:spPr>
          <a:xfrm>
            <a:off x="320040" y="3230850"/>
            <a:ext cx="1737360" cy="63395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Easton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Shape 42"/>
          <p:cNvSpPr/>
          <p:nvPr/>
        </p:nvSpPr>
        <p:spPr>
          <a:xfrm>
            <a:off x="2103120" y="3230850"/>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Text 43"/>
          <p:cNvSpPr/>
          <p:nvPr/>
        </p:nvSpPr>
        <p:spPr>
          <a:xfrm>
            <a:off x="2148840" y="3230850"/>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17,308</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hape 44"/>
          <p:cNvSpPr/>
          <p:nvPr/>
        </p:nvSpPr>
        <p:spPr>
          <a:xfrm>
            <a:off x="3474720" y="3230850"/>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45"/>
          <p:cNvSpPr/>
          <p:nvPr/>
        </p:nvSpPr>
        <p:spPr>
          <a:xfrm>
            <a:off x="3520440" y="3230850"/>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16%</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hape 46"/>
          <p:cNvSpPr/>
          <p:nvPr/>
        </p:nvSpPr>
        <p:spPr>
          <a:xfrm>
            <a:off x="4846320" y="3230850"/>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Text 47"/>
          <p:cNvSpPr/>
          <p:nvPr/>
        </p:nvSpPr>
        <p:spPr>
          <a:xfrm>
            <a:off x="4892040" y="3230850"/>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11.0%</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Shape 48"/>
          <p:cNvSpPr/>
          <p:nvPr/>
        </p:nvSpPr>
        <p:spPr>
          <a:xfrm>
            <a:off x="6217920" y="3230850"/>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Text 49"/>
          <p:cNvSpPr/>
          <p:nvPr/>
        </p:nvSpPr>
        <p:spPr>
          <a:xfrm>
            <a:off x="6263640" y="3230850"/>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$74,653</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Shape 50"/>
          <p:cNvSpPr/>
          <p:nvPr/>
        </p:nvSpPr>
        <p:spPr>
          <a:xfrm>
            <a:off x="7589520" y="3230850"/>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Text 51"/>
          <p:cNvSpPr/>
          <p:nvPr/>
        </p:nvSpPr>
        <p:spPr>
          <a:xfrm>
            <a:off x="7635240" y="3230850"/>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N/A</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Shape 52"/>
          <p:cNvSpPr/>
          <p:nvPr/>
        </p:nvSpPr>
        <p:spPr>
          <a:xfrm>
            <a:off x="274320" y="3706338"/>
            <a:ext cx="1828800" cy="633954"/>
          </a:xfrm>
          <a:prstGeom prst="rect">
            <a:avLst/>
          </a:prstGeom>
          <a:solidFill>
            <a:srgbClr val="F1F8E3"/>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ext 53"/>
          <p:cNvSpPr/>
          <p:nvPr/>
        </p:nvSpPr>
        <p:spPr>
          <a:xfrm>
            <a:off x="320040" y="3706338"/>
            <a:ext cx="1737360" cy="63395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Denton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Shape 54"/>
          <p:cNvSpPr/>
          <p:nvPr/>
        </p:nvSpPr>
        <p:spPr>
          <a:xfrm>
            <a:off x="2103120" y="3706338"/>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Text 55"/>
          <p:cNvSpPr/>
          <p:nvPr/>
        </p:nvSpPr>
        <p:spPr>
          <a:xfrm>
            <a:off x="2148840" y="3706338"/>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4,936</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Shape 56"/>
          <p:cNvSpPr/>
          <p:nvPr/>
        </p:nvSpPr>
        <p:spPr>
          <a:xfrm>
            <a:off x="3474720" y="3706338"/>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Text 57"/>
          <p:cNvSpPr/>
          <p:nvPr/>
        </p:nvSpPr>
        <p:spPr>
          <a:xfrm>
            <a:off x="3520440" y="3706338"/>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25%</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Shape 58"/>
          <p:cNvSpPr/>
          <p:nvPr/>
        </p:nvSpPr>
        <p:spPr>
          <a:xfrm>
            <a:off x="4846320" y="3706338"/>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Text 59"/>
          <p:cNvSpPr/>
          <p:nvPr/>
        </p:nvSpPr>
        <p:spPr>
          <a:xfrm>
            <a:off x="4892040" y="3706338"/>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12.8%</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Shape 60"/>
          <p:cNvSpPr/>
          <p:nvPr/>
        </p:nvSpPr>
        <p:spPr>
          <a:xfrm>
            <a:off x="6217920" y="3706338"/>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Text 61"/>
          <p:cNvSpPr/>
          <p:nvPr/>
        </p:nvSpPr>
        <p:spPr>
          <a:xfrm>
            <a:off x="6263640" y="3706338"/>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$66,510</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Shape 62"/>
          <p:cNvSpPr/>
          <p:nvPr/>
        </p:nvSpPr>
        <p:spPr>
          <a:xfrm>
            <a:off x="7589520" y="3706338"/>
            <a:ext cx="1371600" cy="633954"/>
          </a:xfrm>
          <a:prstGeom prst="rect">
            <a:avLst/>
          </a:prstGeom>
          <a:solidFill>
            <a:srgbClr val="FFFFFF"/>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 63"/>
          <p:cNvSpPr/>
          <p:nvPr/>
        </p:nvSpPr>
        <p:spPr>
          <a:xfrm>
            <a:off x="7635240" y="3706338"/>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N/A</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Shape 64"/>
          <p:cNvSpPr/>
          <p:nvPr/>
        </p:nvSpPr>
        <p:spPr>
          <a:xfrm>
            <a:off x="274320" y="4181826"/>
            <a:ext cx="1828800" cy="633954"/>
          </a:xfrm>
          <a:prstGeom prst="rect">
            <a:avLst/>
          </a:prstGeom>
          <a:solidFill>
            <a:srgbClr val="F1F8E3"/>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Text 65"/>
          <p:cNvSpPr/>
          <p:nvPr/>
        </p:nvSpPr>
        <p:spPr>
          <a:xfrm>
            <a:off x="320040" y="4181826"/>
            <a:ext cx="1737360" cy="63395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Baltimore City</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8" name="Shape 66"/>
          <p:cNvSpPr/>
          <p:nvPr/>
        </p:nvSpPr>
        <p:spPr>
          <a:xfrm>
            <a:off x="2103120" y="4181826"/>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Text 67"/>
          <p:cNvSpPr/>
          <p:nvPr/>
        </p:nvSpPr>
        <p:spPr>
          <a:xfrm>
            <a:off x="2148840" y="4181826"/>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573,243</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Shape 68"/>
          <p:cNvSpPr/>
          <p:nvPr/>
        </p:nvSpPr>
        <p:spPr>
          <a:xfrm>
            <a:off x="3474720" y="4181826"/>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Text 69"/>
          <p:cNvSpPr/>
          <p:nvPr/>
        </p:nvSpPr>
        <p:spPr>
          <a:xfrm>
            <a:off x="3520440" y="4181826"/>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7A9F28"/>
                </a:solidFill>
                <a:effectLst/>
                <a:uLnTx/>
                <a:uFillTx/>
                <a:latin typeface="Calibri" pitchFamily="34" charset="0"/>
                <a:ea typeface="Calibri" pitchFamily="34" charset="-122"/>
                <a:cs typeface="Calibri" pitchFamily="34" charset="-120"/>
              </a:rPr>
              <a:t>58%</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Shape 70"/>
          <p:cNvSpPr/>
          <p:nvPr/>
        </p:nvSpPr>
        <p:spPr>
          <a:xfrm>
            <a:off x="4846320" y="4181826"/>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Text 71"/>
          <p:cNvSpPr/>
          <p:nvPr/>
        </p:nvSpPr>
        <p:spPr>
          <a:xfrm>
            <a:off x="4892040" y="4181826"/>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19.7%</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Shape 72"/>
          <p:cNvSpPr/>
          <p:nvPr/>
        </p:nvSpPr>
        <p:spPr>
          <a:xfrm>
            <a:off x="6217920" y="4181826"/>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Text 73"/>
          <p:cNvSpPr/>
          <p:nvPr/>
        </p:nvSpPr>
        <p:spPr>
          <a:xfrm>
            <a:off x="6263640" y="4181826"/>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$62,177</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Shape 74"/>
          <p:cNvSpPr/>
          <p:nvPr/>
        </p:nvSpPr>
        <p:spPr>
          <a:xfrm>
            <a:off x="7589520" y="4181826"/>
            <a:ext cx="1371600" cy="633954"/>
          </a:xfrm>
          <a:prstGeom prst="rect">
            <a:avLst/>
          </a:prstGeom>
          <a:solidFill>
            <a:srgbClr val="F9FAFB"/>
          </a:solidFill>
          <a:ln w="635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Text 75"/>
          <p:cNvSpPr/>
          <p:nvPr/>
        </p:nvSpPr>
        <p:spPr>
          <a:xfrm>
            <a:off x="7635240" y="4181826"/>
            <a:ext cx="1280160" cy="63395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N/A</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Text 76"/>
          <p:cNvSpPr/>
          <p:nvPr/>
        </p:nvSpPr>
        <p:spPr>
          <a:xfrm>
            <a:off x="365760" y="5547390"/>
            <a:ext cx="11460450"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1"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Cambridge and Baltimore City have the highest proportions of Black residents and Medicaid enrollment, indicating greatest need.</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0" name="Picture 79" descr="Project&#10;&#10;AI-generated content may be incorrect.">
            <a:extLst>
              <a:ext uri="{FF2B5EF4-FFF2-40B4-BE49-F238E27FC236}">
                <a16:creationId xmlns:a16="http://schemas.microsoft.com/office/drawing/2014/main" id="{572173D9-972E-E99F-049D-4E8BCC64C4EC}"/>
              </a:ext>
            </a:extLst>
          </p:cNvPr>
          <p:cNvPicPr>
            <a:picLocks noChangeAspect="1"/>
          </p:cNvPicPr>
          <p:nvPr/>
        </p:nvPicPr>
        <p:blipFill>
          <a:blip r:embed="rId3"/>
          <a:stretch>
            <a:fillRect/>
          </a:stretch>
        </p:blipFill>
        <p:spPr>
          <a:xfrm>
            <a:off x="10274673" y="6156080"/>
            <a:ext cx="1804572" cy="579170"/>
          </a:xfrm>
          <a:prstGeom prst="rect">
            <a:avLst/>
          </a:prstGeom>
        </p:spPr>
      </p:pic>
    </p:spTree>
    <p:extLst>
      <p:ext uri="{BB962C8B-B14F-4D97-AF65-F5344CB8AC3E}">
        <p14:creationId xmlns:p14="http://schemas.microsoft.com/office/powerpoint/2010/main" val="2612740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 Data Understates the Need</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594360" y="1144464"/>
            <a:ext cx="109728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Census data is tied to a city or ZIP code, not to where patients actually come from.</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609630" y="1463040"/>
            <a:ext cx="10972800" cy="960120"/>
          </a:xfrm>
          <a:prstGeom prst="roundRect">
            <a:avLst>
              <a:gd name="adj" fmla="val 7619"/>
            </a:avLst>
          </a:prstGeom>
          <a:solidFill>
            <a:srgbClr val="111111"/>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609630" y="1463040"/>
            <a:ext cx="164592" cy="960120"/>
          </a:xfrm>
          <a:prstGeom prst="roundRect">
            <a:avLst>
              <a:gd name="adj" fmla="val 22222"/>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960120" y="1508760"/>
            <a:ext cx="1042416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DaVita Chestertown's census shows a population of 5,594 and 22% Black. But its patients travel from Rock Hall, Sudlersville, Centreville, Church Hill, Kent Island, and parts of Delaware, drawing from a county that is 14% Black with a 9.7% poverty rate and a median income well below Maryland's state average.</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609630" y="2606040"/>
            <a:ext cx="5394960" cy="3474720"/>
          </a:xfrm>
          <a:prstGeom prst="roundRect">
            <a:avLst>
              <a:gd name="adj" fmla="val 2105"/>
            </a:avLst>
          </a:prstGeom>
          <a:solidFill>
            <a:srgbClr val="F9FAFB"/>
          </a:solidFill>
          <a:ln w="12700">
            <a:solidFill>
              <a:srgbClr val="E5E7E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792510" y="2697480"/>
            <a:ext cx="502920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What the City Census Shows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792510" y="3172968"/>
            <a:ext cx="4846320" cy="3657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838230" y="331012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Chestertown city population</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4724430" y="331012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5,594</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838230" y="395020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 Black (city)</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724430" y="395020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22%</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838230" y="459028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Poverty rate (city)</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4724430" y="459028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11.6%</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838230" y="523036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Median HH income (city)</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724430" y="523036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$54,346</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6370350" y="2606040"/>
            <a:ext cx="5394960" cy="3474720"/>
          </a:xfrm>
          <a:prstGeom prst="roundRect">
            <a:avLst>
              <a:gd name="adj" fmla="val 2105"/>
            </a:avLst>
          </a:prstGeom>
          <a:solidFill>
            <a:srgbClr val="F1F8E3"/>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6553230" y="2697480"/>
            <a:ext cx="502920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What the County Catchment Shows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6553230" y="3172968"/>
            <a:ext cx="4846320" cy="3657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6598950" y="331012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Kent County population</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10485150" y="331012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19,303</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6598950" y="395020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 Black (county)</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10485150" y="395020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14%</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6598950" y="459028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Poverty rate (county)</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10485150" y="459028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9.7%</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6598950" y="5230368"/>
            <a:ext cx="3840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Dorchester County poverty rate</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8"/>
          <p:cNvSpPr/>
          <p:nvPr/>
        </p:nvSpPr>
        <p:spPr>
          <a:xfrm>
            <a:off x="10485150" y="5230368"/>
            <a:ext cx="1005840" cy="5029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17.1%</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9"/>
          <p:cNvSpPr/>
          <p:nvPr/>
        </p:nvSpPr>
        <p:spPr>
          <a:xfrm>
            <a:off x="609630" y="6236208"/>
            <a:ext cx="10972800" cy="384048"/>
          </a:xfrm>
          <a:prstGeom prst="roundRect">
            <a:avLst>
              <a:gd name="adj" fmla="val 9524"/>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 30"/>
          <p:cNvSpPr/>
          <p:nvPr/>
        </p:nvSpPr>
        <p:spPr>
          <a:xfrm>
            <a:off x="731520" y="6236208"/>
            <a:ext cx="1069848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Facilities are often in wealthier city centers. The patients they serve reflect the surrounding rural, lower-income communities.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517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6638544"/>
            <a:ext cx="12191970" cy="219456"/>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609630" y="320040"/>
            <a:ext cx="109728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From the Chair: A Dialysis Technician's Perspective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09630" y="932688"/>
            <a:ext cx="2743200" cy="5486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609630" y="1051560"/>
            <a:ext cx="4114800" cy="475488"/>
          </a:xfrm>
          <a:prstGeom prst="roundRect">
            <a:avLst>
              <a:gd name="adj" fmla="val 11538"/>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609630" y="1051560"/>
            <a:ext cx="4114800" cy="47548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Janet S.  |  Dialysis Technician</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73372" y="1591056"/>
            <a:ext cx="3566160" cy="4754880"/>
          </a:xfrm>
          <a:prstGeom prst="roundRect">
            <a:avLst>
              <a:gd name="adj" fmla="val 2564"/>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73372" y="1691640"/>
            <a:ext cx="3566160" cy="118872"/>
          </a:xfrm>
          <a:prstGeom prst="roundRect">
            <a:avLst>
              <a:gd name="adj" fmla="val 30769"/>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0" descr="preencoded.png"/>
          <p:cNvPicPr>
            <a:picLocks noChangeAspect="1"/>
          </p:cNvPicPr>
          <p:nvPr/>
        </p:nvPicPr>
        <p:blipFill>
          <a:blip r:embed="rId3"/>
          <a:stretch>
            <a:fillRect/>
          </a:stretch>
        </p:blipFill>
        <p:spPr>
          <a:xfrm>
            <a:off x="574540" y="1901952"/>
            <a:ext cx="548640" cy="548640"/>
          </a:xfrm>
          <a:prstGeom prst="rect">
            <a:avLst/>
          </a:prstGeom>
        </p:spPr>
      </p:pic>
      <p:sp>
        <p:nvSpPr>
          <p:cNvPr id="11" name="Text 8"/>
          <p:cNvSpPr/>
          <p:nvPr/>
        </p:nvSpPr>
        <p:spPr>
          <a:xfrm>
            <a:off x="574540" y="2578608"/>
            <a:ext cx="3163824"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On Survival Mode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574540" y="3106674"/>
            <a:ext cx="3163824" cy="3063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Many dialysis patients are in survival mode. They are managing treatments, medications, transportation, employment, finances, dietary restrictions and the physical and emotional toll of kidney failure. When you are focused on making it through today, it can be difficult to think about what might be possible tomorrow.</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0"/>
          <p:cNvSpPr/>
          <p:nvPr/>
        </p:nvSpPr>
        <p:spPr>
          <a:xfrm>
            <a:off x="4312905" y="1533907"/>
            <a:ext cx="3566160" cy="4754880"/>
          </a:xfrm>
          <a:prstGeom prst="roundRect">
            <a:avLst>
              <a:gd name="adj" fmla="val 2564"/>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1"/>
          <p:cNvSpPr/>
          <p:nvPr/>
        </p:nvSpPr>
        <p:spPr>
          <a:xfrm>
            <a:off x="4312905" y="1691640"/>
            <a:ext cx="3566160" cy="118872"/>
          </a:xfrm>
          <a:prstGeom prst="roundRect">
            <a:avLst>
              <a:gd name="adj" fmla="val 30769"/>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Image 1" descr="preencoded.png"/>
          <p:cNvPicPr>
            <a:picLocks noChangeAspect="1"/>
          </p:cNvPicPr>
          <p:nvPr/>
        </p:nvPicPr>
        <p:blipFill>
          <a:blip r:embed="rId3"/>
          <a:stretch>
            <a:fillRect/>
          </a:stretch>
        </p:blipFill>
        <p:spPr>
          <a:xfrm>
            <a:off x="4514073" y="1901952"/>
            <a:ext cx="548640" cy="548640"/>
          </a:xfrm>
          <a:prstGeom prst="rect">
            <a:avLst/>
          </a:prstGeom>
        </p:spPr>
      </p:pic>
      <p:sp>
        <p:nvSpPr>
          <p:cNvPr id="16" name="Text 12"/>
          <p:cNvSpPr/>
          <p:nvPr/>
        </p:nvSpPr>
        <p:spPr>
          <a:xfrm>
            <a:off x="4514073" y="2578608"/>
            <a:ext cx="3163824"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On Trust First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3"/>
          <p:cNvSpPr/>
          <p:nvPr/>
        </p:nvSpPr>
        <p:spPr>
          <a:xfrm>
            <a:off x="4478983" y="2875789"/>
            <a:ext cx="3163824" cy="3063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Education alone is not enough. Trust has to come first. When patients feel seen, heard and respected, the questions come. The interest comes. The hope comes. And that is when lives begin to change.</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4"/>
          <p:cNvSpPr/>
          <p:nvPr/>
        </p:nvSpPr>
        <p:spPr>
          <a:xfrm>
            <a:off x="8252437" y="1691640"/>
            <a:ext cx="3566160" cy="4754880"/>
          </a:xfrm>
          <a:prstGeom prst="roundRect">
            <a:avLst>
              <a:gd name="adj" fmla="val 2564"/>
            </a:avLst>
          </a:prstGeom>
          <a:solidFill>
            <a:srgbClr val="111111"/>
          </a:solidFill>
          <a:ln w="12700">
            <a:solidFill>
              <a:srgbClr val="2A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5"/>
          <p:cNvSpPr/>
          <p:nvPr/>
        </p:nvSpPr>
        <p:spPr>
          <a:xfrm>
            <a:off x="8252437" y="1691640"/>
            <a:ext cx="3566160" cy="118872"/>
          </a:xfrm>
          <a:prstGeom prst="roundRect">
            <a:avLst>
              <a:gd name="adj" fmla="val 30769"/>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Image 2" descr="preencoded.png"/>
          <p:cNvPicPr>
            <a:picLocks noChangeAspect="1"/>
          </p:cNvPicPr>
          <p:nvPr/>
        </p:nvPicPr>
        <p:blipFill>
          <a:blip r:embed="rId3"/>
          <a:stretch>
            <a:fillRect/>
          </a:stretch>
        </p:blipFill>
        <p:spPr>
          <a:xfrm>
            <a:off x="8453605" y="1901952"/>
            <a:ext cx="548640" cy="548640"/>
          </a:xfrm>
          <a:prstGeom prst="rect">
            <a:avLst/>
          </a:prstGeom>
        </p:spPr>
      </p:pic>
      <p:sp>
        <p:nvSpPr>
          <p:cNvPr id="21" name="Text 16"/>
          <p:cNvSpPr/>
          <p:nvPr/>
        </p:nvSpPr>
        <p:spPr>
          <a:xfrm>
            <a:off x="8453605" y="2578608"/>
            <a:ext cx="3163824" cy="51206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6CE39"/>
                </a:solidFill>
                <a:effectLst/>
                <a:uLnTx/>
                <a:uFillTx/>
                <a:latin typeface="Calibri" pitchFamily="34" charset="0"/>
                <a:ea typeface="Calibri" pitchFamily="34" charset="-122"/>
                <a:cs typeface="Calibri" pitchFamily="34" charset="-120"/>
              </a:rPr>
              <a:t>On Why It Matters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7"/>
          <p:cNvSpPr/>
          <p:nvPr/>
        </p:nvSpPr>
        <p:spPr>
          <a:xfrm>
            <a:off x="8453605" y="3026664"/>
            <a:ext cx="3163824" cy="3063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0" b="0" i="0" u="none" strike="noStrike" kern="1200" cap="none" spc="0" normalizeH="0" baseline="0" noProof="0" dirty="0">
                <a:ln>
                  <a:noFill/>
                </a:ln>
                <a:solidFill>
                  <a:srgbClr val="BFC3C7"/>
                </a:solidFill>
                <a:effectLst/>
                <a:uLnTx/>
                <a:uFillTx/>
                <a:latin typeface="Calibri" pitchFamily="34" charset="0"/>
                <a:ea typeface="Calibri" pitchFamily="34" charset="-122"/>
                <a:cs typeface="Calibri" pitchFamily="34" charset="-120"/>
              </a:rPr>
              <a:t>Federal regulations recognize the importance of educating patients about transplant and living donation, as it offers opportunities beyond maintenance of life. Programs that bring these conversations directly to the dialysis setting help ensure patients are aware of their options and empowered to pursue them.</a:t>
            </a:r>
            <a:endParaRPr kumimoji="0" lang="en-US" sz="133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369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AFB"/>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 Partnership</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Image 0" descr="preencoded.png"/>
          <p:cNvPicPr>
            <a:picLocks noChangeAspect="1"/>
          </p:cNvPicPr>
          <p:nvPr/>
        </p:nvPicPr>
        <p:blipFill>
          <a:blip r:embed="rId3"/>
          <a:srcRect/>
          <a:stretch/>
        </p:blipFill>
        <p:spPr>
          <a:xfrm>
            <a:off x="487650" y="1341150"/>
            <a:ext cx="4876770" cy="4267230"/>
          </a:xfrm>
          <a:prstGeom prst="rect">
            <a:avLst/>
          </a:prstGeom>
        </p:spPr>
      </p:pic>
      <p:sp>
        <p:nvSpPr>
          <p:cNvPr id="6" name="Shape 3"/>
          <p:cNvSpPr/>
          <p:nvPr/>
        </p:nvSpPr>
        <p:spPr>
          <a:xfrm>
            <a:off x="487650" y="1341150"/>
            <a:ext cx="4876770" cy="4267230"/>
          </a:xfrm>
          <a:prstGeom prst="rect">
            <a:avLst/>
          </a:prstGeom>
          <a:solidFill>
            <a:srgbClr val="000000">
              <a:alpha val="0"/>
            </a:srgbClr>
          </a:solidFill>
          <a:ln w="254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5823390" y="1219170"/>
            <a:ext cx="5974050" cy="67053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7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Infinite Legacy x DaVita</a:t>
            </a:r>
            <a:endParaRPr kumimoji="0" lang="en-US" sz="26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preencoded.png"/>
          <p:cNvPicPr>
            <a:picLocks noChangeAspect="1"/>
          </p:cNvPicPr>
          <p:nvPr/>
        </p:nvPicPr>
        <p:blipFill>
          <a:blip r:embed="rId4"/>
          <a:stretch>
            <a:fillRect/>
          </a:stretch>
        </p:blipFill>
        <p:spPr>
          <a:xfrm>
            <a:off x="5819119" y="2036004"/>
            <a:ext cx="438912" cy="438912"/>
          </a:xfrm>
          <a:prstGeom prst="rect">
            <a:avLst/>
          </a:prstGeom>
        </p:spPr>
      </p:pic>
      <p:sp>
        <p:nvSpPr>
          <p:cNvPr id="9" name="Text 5"/>
          <p:cNvSpPr/>
          <p:nvPr/>
        </p:nvSpPr>
        <p:spPr>
          <a:xfrm>
            <a:off x="6461700" y="1767810"/>
            <a:ext cx="5364510" cy="8778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Partnership launched July 2025, bringing organ donation education directly into dialysis treatment centers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2" descr="preencoded.png"/>
          <p:cNvPicPr>
            <a:picLocks noChangeAspect="1"/>
          </p:cNvPicPr>
          <p:nvPr/>
        </p:nvPicPr>
        <p:blipFill>
          <a:blip r:embed="rId5"/>
          <a:stretch>
            <a:fillRect/>
          </a:stretch>
        </p:blipFill>
        <p:spPr>
          <a:xfrm>
            <a:off x="5840643" y="2749281"/>
            <a:ext cx="438912" cy="438912"/>
          </a:xfrm>
          <a:prstGeom prst="rect">
            <a:avLst/>
          </a:prstGeom>
        </p:spPr>
      </p:pic>
      <p:sp>
        <p:nvSpPr>
          <p:cNvPr id="11" name="Text 6"/>
          <p:cNvSpPr/>
          <p:nvPr/>
        </p:nvSpPr>
        <p:spPr>
          <a:xfrm>
            <a:off x="6450183" y="2499330"/>
            <a:ext cx="5364510" cy="8778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Eastern Shore focus: Chestertown, Cambridge, and Easton in 2025</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Image 3" descr="preencoded.png"/>
          <p:cNvPicPr>
            <a:picLocks noChangeAspect="1"/>
          </p:cNvPicPr>
          <p:nvPr/>
        </p:nvPicPr>
        <p:blipFill>
          <a:blip r:embed="rId6"/>
          <a:stretch>
            <a:fillRect/>
          </a:stretch>
        </p:blipFill>
        <p:spPr>
          <a:xfrm>
            <a:off x="5852160" y="3407649"/>
            <a:ext cx="438912" cy="438912"/>
          </a:xfrm>
          <a:prstGeom prst="rect">
            <a:avLst/>
          </a:prstGeom>
        </p:spPr>
      </p:pic>
      <p:sp>
        <p:nvSpPr>
          <p:cNvPr id="13" name="Text 7"/>
          <p:cNvSpPr/>
          <p:nvPr/>
        </p:nvSpPr>
        <p:spPr>
          <a:xfrm>
            <a:off x="6461700" y="3291840"/>
            <a:ext cx="5364510" cy="8778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Culturally responsive, in-center education during patient treatment visits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4" descr="preencoded.png"/>
          <p:cNvPicPr>
            <a:picLocks noChangeAspect="1"/>
          </p:cNvPicPr>
          <p:nvPr/>
        </p:nvPicPr>
        <p:blipFill>
          <a:blip r:embed="rId7"/>
          <a:stretch>
            <a:fillRect/>
          </a:stretch>
        </p:blipFill>
        <p:spPr>
          <a:xfrm>
            <a:off x="5880885" y="4123921"/>
            <a:ext cx="438912" cy="438912"/>
          </a:xfrm>
          <a:prstGeom prst="rect">
            <a:avLst/>
          </a:prstGeom>
        </p:spPr>
      </p:pic>
      <p:sp>
        <p:nvSpPr>
          <p:cNvPr id="15" name="Text 8"/>
          <p:cNvSpPr/>
          <p:nvPr/>
        </p:nvSpPr>
        <p:spPr>
          <a:xfrm>
            <a:off x="6437376" y="3962370"/>
            <a:ext cx="5364510" cy="8778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Expanding in 2026 to Denton, Baltimore City Union, and beyond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9"/>
          <p:cNvSpPr/>
          <p:nvPr/>
        </p:nvSpPr>
        <p:spPr>
          <a:xfrm>
            <a:off x="5852160" y="6156930"/>
            <a:ext cx="5974050" cy="463326"/>
          </a:xfrm>
          <a:prstGeom prst="roundRect">
            <a:avLst>
              <a:gd name="adj" fmla="val 7894"/>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0"/>
          <p:cNvSpPr/>
          <p:nvPr/>
        </p:nvSpPr>
        <p:spPr>
          <a:xfrm>
            <a:off x="5852160" y="6156930"/>
            <a:ext cx="5974050" cy="46332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70" b="1" i="0" u="none" strike="noStrike" kern="1200" cap="none" spc="0" normalizeH="0" baseline="0" noProof="0" dirty="0">
                <a:ln>
                  <a:noFill/>
                </a:ln>
                <a:solidFill>
                  <a:srgbClr val="000000"/>
                </a:solidFill>
                <a:effectLst/>
                <a:uLnTx/>
                <a:uFillTx/>
                <a:latin typeface="Calibri" panose="020F0502020204030204"/>
                <a:ea typeface="+mn-ea"/>
                <a:cs typeface="+mn-cs"/>
              </a:rPr>
              <a:t>Meet patients where they are, in the chair, during treatment.</a:t>
            </a:r>
            <a:endParaRPr kumimoji="0" lang="en-US" sz="1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182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970" cy="1097280"/>
          </a:xfrm>
          <a:prstGeom prst="rect">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09630" y="0"/>
            <a:ext cx="10972800" cy="10972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7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Where We Show Up</a:t>
            </a:r>
            <a:endParaRPr kumimoji="0" lang="en-US" sz="347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0" y="1072866"/>
            <a:ext cx="12191970" cy="85314"/>
          </a:xfrm>
          <a:prstGeom prst="rect">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457200" y="1143000"/>
            <a:ext cx="5577840" cy="804672"/>
          </a:xfrm>
          <a:prstGeom prst="roundRect">
            <a:avLst>
              <a:gd name="adj" fmla="val 6818"/>
            </a:avLst>
          </a:prstGeom>
          <a:solidFill>
            <a:srgbClr val="F9FAFB"/>
          </a:solidFill>
          <a:ln w="12700">
            <a:solidFill>
              <a:srgbClr val="E5E7E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tretch>
            <a:fillRect/>
          </a:stretch>
        </p:blipFill>
        <p:spPr>
          <a:xfrm>
            <a:off x="594360" y="1344168"/>
            <a:ext cx="384048" cy="384048"/>
          </a:xfrm>
          <a:prstGeom prst="rect">
            <a:avLst/>
          </a:prstGeom>
        </p:spPr>
      </p:pic>
      <p:sp>
        <p:nvSpPr>
          <p:cNvPr id="7" name="Text 4"/>
          <p:cNvSpPr/>
          <p:nvPr/>
        </p:nvSpPr>
        <p:spPr>
          <a:xfrm>
            <a:off x="1097280" y="1207008"/>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DaVita Chestertown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097280" y="1591056"/>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Kent County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617720" y="1344168"/>
            <a:ext cx="1261872" cy="402336"/>
          </a:xfrm>
          <a:prstGeom prst="roundRect">
            <a:avLst>
              <a:gd name="adj" fmla="val 9091"/>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4617720" y="1344168"/>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a:ea typeface="+mn-ea"/>
                <a:cs typeface="+mn-cs"/>
              </a:rPr>
              <a:t>2025 + 2026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457200" y="2176272"/>
            <a:ext cx="5577840" cy="804672"/>
          </a:xfrm>
          <a:prstGeom prst="roundRect">
            <a:avLst>
              <a:gd name="adj" fmla="val 6818"/>
            </a:avLst>
          </a:prstGeom>
          <a:solidFill>
            <a:srgbClr val="F9FAFB"/>
          </a:solidFill>
          <a:ln w="12700">
            <a:solidFill>
              <a:srgbClr val="E5E7E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preencoded.png"/>
          <p:cNvPicPr>
            <a:picLocks noChangeAspect="1"/>
          </p:cNvPicPr>
          <p:nvPr/>
        </p:nvPicPr>
        <p:blipFill>
          <a:blip r:embed="rId3"/>
          <a:stretch>
            <a:fillRect/>
          </a:stretch>
        </p:blipFill>
        <p:spPr>
          <a:xfrm>
            <a:off x="594360" y="2377440"/>
            <a:ext cx="384048" cy="384048"/>
          </a:xfrm>
          <a:prstGeom prst="rect">
            <a:avLst/>
          </a:prstGeom>
        </p:spPr>
      </p:pic>
      <p:sp>
        <p:nvSpPr>
          <p:cNvPr id="13" name="Text 9"/>
          <p:cNvSpPr/>
          <p:nvPr/>
        </p:nvSpPr>
        <p:spPr>
          <a:xfrm>
            <a:off x="1097280" y="2240280"/>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DaVita Cambridge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1097280" y="2624328"/>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Dorchester County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4617720" y="2377440"/>
            <a:ext cx="1261872" cy="402336"/>
          </a:xfrm>
          <a:prstGeom prst="roundRect">
            <a:avLst>
              <a:gd name="adj" fmla="val 9091"/>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2"/>
          <p:cNvSpPr/>
          <p:nvPr/>
        </p:nvSpPr>
        <p:spPr>
          <a:xfrm>
            <a:off x="4617720" y="2377440"/>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a:ea typeface="+mn-ea"/>
                <a:cs typeface="+mn-cs"/>
              </a:rPr>
              <a:t>2025 + 2026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516636" y="3255264"/>
            <a:ext cx="5577840" cy="804672"/>
          </a:xfrm>
          <a:prstGeom prst="roundRect">
            <a:avLst>
              <a:gd name="adj" fmla="val 6818"/>
            </a:avLst>
          </a:prstGeom>
          <a:solidFill>
            <a:srgbClr val="F9FAFB"/>
          </a:solidFill>
          <a:ln w="12700">
            <a:solidFill>
              <a:srgbClr val="E5E7E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2" descr="preencoded.png"/>
          <p:cNvPicPr>
            <a:picLocks noChangeAspect="1"/>
          </p:cNvPicPr>
          <p:nvPr/>
        </p:nvPicPr>
        <p:blipFill>
          <a:blip r:embed="rId3"/>
          <a:stretch>
            <a:fillRect/>
          </a:stretch>
        </p:blipFill>
        <p:spPr>
          <a:xfrm>
            <a:off x="594360" y="3410712"/>
            <a:ext cx="384048" cy="384048"/>
          </a:xfrm>
          <a:prstGeom prst="rect">
            <a:avLst/>
          </a:prstGeom>
        </p:spPr>
      </p:pic>
      <p:sp>
        <p:nvSpPr>
          <p:cNvPr id="19" name="Text 14"/>
          <p:cNvSpPr/>
          <p:nvPr/>
        </p:nvSpPr>
        <p:spPr>
          <a:xfrm>
            <a:off x="1097280" y="3273552"/>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DaVita Easton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5"/>
          <p:cNvSpPr/>
          <p:nvPr/>
        </p:nvSpPr>
        <p:spPr>
          <a:xfrm>
            <a:off x="1097280" y="3657600"/>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Talbot County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6"/>
          <p:cNvSpPr/>
          <p:nvPr/>
        </p:nvSpPr>
        <p:spPr>
          <a:xfrm>
            <a:off x="4617720" y="3410712"/>
            <a:ext cx="1261872" cy="402336"/>
          </a:xfrm>
          <a:prstGeom prst="roundRect">
            <a:avLst>
              <a:gd name="adj" fmla="val 9091"/>
            </a:avLst>
          </a:prstGeom>
          <a:solidFill>
            <a:srgbClr val="000000"/>
          </a:solidFill>
          <a:ln w="127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7"/>
          <p:cNvSpPr/>
          <p:nvPr/>
        </p:nvSpPr>
        <p:spPr>
          <a:xfrm>
            <a:off x="4617720" y="3410712"/>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panose="020F0502020204030204"/>
                <a:ea typeface="+mn-ea"/>
                <a:cs typeface="+mn-cs"/>
              </a:rPr>
              <a:t>2025 + 2026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8"/>
          <p:cNvSpPr/>
          <p:nvPr/>
        </p:nvSpPr>
        <p:spPr>
          <a:xfrm>
            <a:off x="6309360" y="1143000"/>
            <a:ext cx="5577840" cy="804672"/>
          </a:xfrm>
          <a:prstGeom prst="roundRect">
            <a:avLst>
              <a:gd name="adj" fmla="val 6818"/>
            </a:avLst>
          </a:prstGeom>
          <a:solidFill>
            <a:srgbClr val="F1F8E3"/>
          </a:solidFill>
          <a:ln w="12700">
            <a:solidFill>
              <a:srgbClr val="A6CE3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3" descr="preencoded.png"/>
          <p:cNvPicPr>
            <a:picLocks noChangeAspect="1"/>
          </p:cNvPicPr>
          <p:nvPr/>
        </p:nvPicPr>
        <p:blipFill>
          <a:blip r:embed="rId3"/>
          <a:stretch>
            <a:fillRect/>
          </a:stretch>
        </p:blipFill>
        <p:spPr>
          <a:xfrm>
            <a:off x="6446520" y="1344168"/>
            <a:ext cx="384048" cy="384048"/>
          </a:xfrm>
          <a:prstGeom prst="rect">
            <a:avLst/>
          </a:prstGeom>
        </p:spPr>
      </p:pic>
      <p:sp>
        <p:nvSpPr>
          <p:cNvPr id="25" name="Text 19"/>
          <p:cNvSpPr/>
          <p:nvPr/>
        </p:nvSpPr>
        <p:spPr>
          <a:xfrm>
            <a:off x="6949440" y="1207008"/>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DaVita Denton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6949440" y="1591056"/>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Caroline County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1"/>
          <p:cNvSpPr/>
          <p:nvPr/>
        </p:nvSpPr>
        <p:spPr>
          <a:xfrm>
            <a:off x="10469880" y="1344168"/>
            <a:ext cx="1261872" cy="402336"/>
          </a:xfrm>
          <a:prstGeom prst="roundRect">
            <a:avLst>
              <a:gd name="adj" fmla="val 9091"/>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 22"/>
          <p:cNvSpPr/>
          <p:nvPr/>
        </p:nvSpPr>
        <p:spPr>
          <a:xfrm>
            <a:off x="10469880" y="1344168"/>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a:ea typeface="+mn-ea"/>
                <a:cs typeface="+mn-cs"/>
              </a:rPr>
              <a:t>NEW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3"/>
          <p:cNvSpPr/>
          <p:nvPr/>
        </p:nvSpPr>
        <p:spPr>
          <a:xfrm>
            <a:off x="6309360" y="2176272"/>
            <a:ext cx="5577840" cy="804672"/>
          </a:xfrm>
          <a:prstGeom prst="roundRect">
            <a:avLst>
              <a:gd name="adj" fmla="val 6818"/>
            </a:avLst>
          </a:prstGeom>
          <a:solidFill>
            <a:srgbClr val="F1F8E3"/>
          </a:solidFill>
          <a:ln w="12700">
            <a:solidFill>
              <a:srgbClr val="A6CE3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Image 4" descr="preencoded.png"/>
          <p:cNvPicPr>
            <a:picLocks noChangeAspect="1"/>
          </p:cNvPicPr>
          <p:nvPr/>
        </p:nvPicPr>
        <p:blipFill>
          <a:blip r:embed="rId3"/>
          <a:stretch>
            <a:fillRect/>
          </a:stretch>
        </p:blipFill>
        <p:spPr>
          <a:xfrm>
            <a:off x="6446520" y="2377440"/>
            <a:ext cx="384048" cy="384048"/>
          </a:xfrm>
          <a:prstGeom prst="rect">
            <a:avLst/>
          </a:prstGeom>
        </p:spPr>
      </p:pic>
      <p:sp>
        <p:nvSpPr>
          <p:cNvPr id="31" name="Text 24"/>
          <p:cNvSpPr/>
          <p:nvPr/>
        </p:nvSpPr>
        <p:spPr>
          <a:xfrm>
            <a:off x="6949440" y="2240280"/>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DaVita Baltimore City (Union)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25"/>
          <p:cNvSpPr/>
          <p:nvPr/>
        </p:nvSpPr>
        <p:spPr>
          <a:xfrm>
            <a:off x="6949440" y="2624328"/>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Baltimore City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6"/>
          <p:cNvSpPr/>
          <p:nvPr/>
        </p:nvSpPr>
        <p:spPr>
          <a:xfrm>
            <a:off x="10469880" y="2377440"/>
            <a:ext cx="1261872" cy="402336"/>
          </a:xfrm>
          <a:prstGeom prst="roundRect">
            <a:avLst>
              <a:gd name="adj" fmla="val 9091"/>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27"/>
          <p:cNvSpPr/>
          <p:nvPr/>
        </p:nvSpPr>
        <p:spPr>
          <a:xfrm>
            <a:off x="10469880" y="2377440"/>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a:ea typeface="+mn-ea"/>
                <a:cs typeface="+mn-cs"/>
              </a:rPr>
              <a:t>NEW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8"/>
          <p:cNvSpPr/>
          <p:nvPr/>
        </p:nvSpPr>
        <p:spPr>
          <a:xfrm>
            <a:off x="6309360" y="3209544"/>
            <a:ext cx="5577840" cy="804672"/>
          </a:xfrm>
          <a:prstGeom prst="roundRect">
            <a:avLst>
              <a:gd name="adj" fmla="val 6818"/>
            </a:avLst>
          </a:prstGeom>
          <a:solidFill>
            <a:srgbClr val="F1F8E3"/>
          </a:solidFill>
          <a:ln w="12700">
            <a:solidFill>
              <a:srgbClr val="A6CE3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6" name="Image 5" descr="preencoded.png"/>
          <p:cNvPicPr>
            <a:picLocks noChangeAspect="1"/>
          </p:cNvPicPr>
          <p:nvPr/>
        </p:nvPicPr>
        <p:blipFill>
          <a:blip r:embed="rId3"/>
          <a:stretch>
            <a:fillRect/>
          </a:stretch>
        </p:blipFill>
        <p:spPr>
          <a:xfrm>
            <a:off x="6446520" y="3410712"/>
            <a:ext cx="384048" cy="384048"/>
          </a:xfrm>
          <a:prstGeom prst="rect">
            <a:avLst/>
          </a:prstGeom>
        </p:spPr>
      </p:pic>
      <p:sp>
        <p:nvSpPr>
          <p:cNvPr id="37" name="Text 29"/>
          <p:cNvSpPr/>
          <p:nvPr/>
        </p:nvSpPr>
        <p:spPr>
          <a:xfrm>
            <a:off x="6949440" y="3273552"/>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Fresenius (Eastern Shore)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0"/>
          <p:cNvSpPr/>
          <p:nvPr/>
        </p:nvSpPr>
        <p:spPr>
          <a:xfrm>
            <a:off x="6949440" y="3657600"/>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Eastern Shore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1"/>
          <p:cNvSpPr/>
          <p:nvPr/>
        </p:nvSpPr>
        <p:spPr>
          <a:xfrm>
            <a:off x="10469880" y="3410712"/>
            <a:ext cx="1261872" cy="402336"/>
          </a:xfrm>
          <a:prstGeom prst="roundRect">
            <a:avLst>
              <a:gd name="adj" fmla="val 9091"/>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 32"/>
          <p:cNvSpPr/>
          <p:nvPr/>
        </p:nvSpPr>
        <p:spPr>
          <a:xfrm>
            <a:off x="10469880" y="3410712"/>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a:ea typeface="+mn-ea"/>
                <a:cs typeface="+mn-cs"/>
              </a:rPr>
              <a:t>Summer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Shape 33"/>
          <p:cNvSpPr/>
          <p:nvPr/>
        </p:nvSpPr>
        <p:spPr>
          <a:xfrm>
            <a:off x="6309360" y="4242816"/>
            <a:ext cx="5577840" cy="804672"/>
          </a:xfrm>
          <a:prstGeom prst="roundRect">
            <a:avLst>
              <a:gd name="adj" fmla="val 6818"/>
            </a:avLst>
          </a:prstGeom>
          <a:solidFill>
            <a:srgbClr val="F1F8E3"/>
          </a:solidFill>
          <a:ln w="12700">
            <a:solidFill>
              <a:srgbClr val="A6CE39"/>
            </a:solidFill>
            <a:prstDash val="solid"/>
          </a:ln>
          <a:effectLst>
            <a:outerShdw blurRad="50800" dist="25400" dir="2700000" algn="bl" rotWithShape="0">
              <a:srgbClr val="000000">
                <a:alpha val="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2" name="Image 6" descr="preencoded.png"/>
          <p:cNvPicPr>
            <a:picLocks noChangeAspect="1"/>
          </p:cNvPicPr>
          <p:nvPr/>
        </p:nvPicPr>
        <p:blipFill>
          <a:blip r:embed="rId3"/>
          <a:stretch>
            <a:fillRect/>
          </a:stretch>
        </p:blipFill>
        <p:spPr>
          <a:xfrm>
            <a:off x="6446520" y="4443984"/>
            <a:ext cx="384048" cy="384048"/>
          </a:xfrm>
          <a:prstGeom prst="rect">
            <a:avLst/>
          </a:prstGeom>
        </p:spPr>
      </p:pic>
      <p:sp>
        <p:nvSpPr>
          <p:cNvPr id="43" name="Text 34"/>
          <p:cNvSpPr/>
          <p:nvPr/>
        </p:nvSpPr>
        <p:spPr>
          <a:xfrm>
            <a:off x="6949440" y="4306824"/>
            <a:ext cx="36576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Annapolis + Glen Burnie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35"/>
          <p:cNvSpPr/>
          <p:nvPr/>
        </p:nvSpPr>
        <p:spPr>
          <a:xfrm>
            <a:off x="6949440" y="4690872"/>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F4F4F"/>
                </a:solidFill>
                <a:effectLst/>
                <a:uLnTx/>
                <a:uFillTx/>
                <a:latin typeface="Calibri" pitchFamily="34" charset="0"/>
                <a:ea typeface="Calibri" pitchFamily="34" charset="-122"/>
                <a:cs typeface="Calibri" pitchFamily="34" charset="-120"/>
              </a:rPr>
              <a:t>Anne Arundel County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hape 36"/>
          <p:cNvSpPr/>
          <p:nvPr/>
        </p:nvSpPr>
        <p:spPr>
          <a:xfrm>
            <a:off x="10469880" y="4443984"/>
            <a:ext cx="1261872" cy="402336"/>
          </a:xfrm>
          <a:prstGeom prst="roundRect">
            <a:avLst>
              <a:gd name="adj" fmla="val 9091"/>
            </a:avLst>
          </a:prstGeom>
          <a:solidFill>
            <a:srgbClr val="A6CE39"/>
          </a:solidFill>
          <a:ln w="12700">
            <a:solidFill>
              <a:srgbClr val="A6CE3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Text 37"/>
          <p:cNvSpPr/>
          <p:nvPr/>
        </p:nvSpPr>
        <p:spPr>
          <a:xfrm>
            <a:off x="10469880" y="4443984"/>
            <a:ext cx="1261872"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a:ea typeface="+mn-ea"/>
                <a:cs typeface="+mn-cs"/>
              </a:rPr>
              <a:t>Summer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8" name="Picture 47" descr="Project&#10;&#10;AI-generated content may be incorrect.">
            <a:extLst>
              <a:ext uri="{FF2B5EF4-FFF2-40B4-BE49-F238E27FC236}">
                <a16:creationId xmlns:a16="http://schemas.microsoft.com/office/drawing/2014/main" id="{CDF727A0-9FE5-CA7C-FE0F-28F9174C06E9}"/>
              </a:ext>
            </a:extLst>
          </p:cNvPr>
          <p:cNvPicPr>
            <a:picLocks noChangeAspect="1"/>
          </p:cNvPicPr>
          <p:nvPr/>
        </p:nvPicPr>
        <p:blipFill>
          <a:blip r:embed="rId4"/>
          <a:stretch>
            <a:fillRect/>
          </a:stretch>
        </p:blipFill>
        <p:spPr>
          <a:xfrm>
            <a:off x="10339090" y="6167287"/>
            <a:ext cx="1804572" cy="579170"/>
          </a:xfrm>
          <a:prstGeom prst="rect">
            <a:avLst/>
          </a:prstGeom>
        </p:spPr>
      </p:pic>
    </p:spTree>
    <p:extLst>
      <p:ext uri="{BB962C8B-B14F-4D97-AF65-F5344CB8AC3E}">
        <p14:creationId xmlns:p14="http://schemas.microsoft.com/office/powerpoint/2010/main" val="21976424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66E45FDB08744FBDF9D24033666421" ma:contentTypeVersion="4" ma:contentTypeDescription="Create a new document." ma:contentTypeScope="" ma:versionID="45338be854c7722e3a5d8d4e6ec63445">
  <xsd:schema xmlns:xsd="http://www.w3.org/2001/XMLSchema" xmlns:xs="http://www.w3.org/2001/XMLSchema" xmlns:p="http://schemas.microsoft.com/office/2006/metadata/properties" xmlns:ns2="68a77b6c-8a56-47f1-945f-1c3833fa4725" targetNamespace="http://schemas.microsoft.com/office/2006/metadata/properties" ma:root="true" ma:fieldsID="cbd2568b953d197cece497739e4ad9ec" ns2:_="">
    <xsd:import namespace="68a77b6c-8a56-47f1-945f-1c3833fa4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a77b6c-8a56-47f1-945f-1c3833fa4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A3B1B4-CC9F-4302-8BC1-4021F151095C}">
  <ds:schemaRefs>
    <ds:schemaRef ds:uri="http://schemas.openxmlformats.org/package/2006/metadata/core-properties"/>
    <ds:schemaRef ds:uri="http://purl.org/dc/terms/"/>
    <ds:schemaRef ds:uri="http://schemas.microsoft.com/office/infopath/2007/PartnerControls"/>
    <ds:schemaRef ds:uri="http://purl.org/dc/elements/1.1/"/>
    <ds:schemaRef ds:uri="http://purl.org/dc/dcmitype/"/>
    <ds:schemaRef ds:uri="http://schemas.microsoft.com/office/2006/metadata/properties"/>
    <ds:schemaRef ds:uri="http://schemas.microsoft.com/office/2006/documentManagement/types"/>
    <ds:schemaRef ds:uri="68a77b6c-8a56-47f1-945f-1c3833fa4725"/>
    <ds:schemaRef ds:uri="http://www.w3.org/XML/1998/namespace"/>
  </ds:schemaRefs>
</ds:datastoreItem>
</file>

<file path=customXml/itemProps2.xml><?xml version="1.0" encoding="utf-8"?>
<ds:datastoreItem xmlns:ds="http://schemas.openxmlformats.org/officeDocument/2006/customXml" ds:itemID="{DA2424E2-5F3D-4254-A15B-B9E7D03E11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a77b6c-8a56-47f1-945f-1c3833fa47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B307A8-66CF-4F11-84CE-7BB1050A8D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160</TotalTime>
  <Words>1352</Words>
  <Application>Microsoft Office PowerPoint</Application>
  <PresentationFormat>Widescreen</PresentationFormat>
  <Paragraphs>218</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Aptos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Sturgeon</dc:creator>
  <cp:lastModifiedBy>Mary Delaney Fox</cp:lastModifiedBy>
  <cp:revision>3</cp:revision>
  <dcterms:created xsi:type="dcterms:W3CDTF">2026-06-15T17:13:09Z</dcterms:created>
  <dcterms:modified xsi:type="dcterms:W3CDTF">2026-07-27T20:09:56Z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0x0101005366E45FDB08744FBDF9D24033666421</vt:lpwstr>
  </property>
</Properties>
</file>